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Comic Sans" charset="1" panose="03000702030302020204"/>
      <p:regular r:id="rId55"/>
    </p:embeddedFont>
    <p:embeddedFont>
      <p:font typeface="Cocomat Pro Bold" charset="1" panose="00000700000000000000"/>
      <p:regular r:id="rId56"/>
    </p:embeddedFont>
    <p:embeddedFont>
      <p:font typeface="Canva Student Font" charset="1" panose="000000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55.fntdata"/><Relationship Id="rId7" Type="http://schemas.openxmlformats.org/officeDocument/2006/relationships/slide" Target="slides/slide2.xml"/><Relationship Id="rId16" Type="http://schemas.openxmlformats.org/officeDocument/2006/relationships/slide" Target="slides/slide11.xml"/><Relationship Id="rId2" Type="http://schemas.openxmlformats.org/officeDocument/2006/relationships/presProps" Target="presProps.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ustomXml" Target="../customXml/item1.xml"/><Relationship Id="rId5"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 Type="http://schemas.openxmlformats.org/officeDocument/2006/relationships/theme" Target="theme/theme1.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56.fntdata"/><Relationship Id="rId9" Type="http://schemas.openxmlformats.org/officeDocument/2006/relationships/slide" Target="slides/slide4.xml"/><Relationship Id="rId51" Type="http://schemas.openxmlformats.org/officeDocument/2006/relationships/slide" Target="slides/slide46.xml"/><Relationship Id="rId8" Type="http://schemas.openxmlformats.org/officeDocument/2006/relationships/slide" Target="slides/slide3.xml"/><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ustomXml" Target="../customXml/item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5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ustomXml" Target="../customXml/item3.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3.png" Type="http://schemas.openxmlformats.org/officeDocument/2006/relationships/image"/><Relationship Id="rId14" Target="../media/image44.png" Type="http://schemas.openxmlformats.org/officeDocument/2006/relationships/image"/><Relationship Id="rId15" Target="../media/image45.png" Type="http://schemas.openxmlformats.org/officeDocument/2006/relationships/image"/><Relationship Id="rId16" Target="../media/image46.png" Type="http://schemas.openxmlformats.org/officeDocument/2006/relationships/image"/><Relationship Id="rId17" Target="../media/image4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8.jpeg" Type="http://schemas.openxmlformats.org/officeDocument/2006/relationships/image"/><Relationship Id="rId14" Target="../media/VAGMyYQUwIQ.mp4" Type="http://schemas.openxmlformats.org/officeDocument/2006/relationships/video"/><Relationship Id="rId15" Target="../media/VAGMyYQUwIQ.mp4" Type="http://schemas.microsoft.com/office/2007/relationships/media"/><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9.png" Type="http://schemas.openxmlformats.org/officeDocument/2006/relationships/image"/><Relationship Id="rId14" Target="../media/image50.png" Type="http://schemas.openxmlformats.org/officeDocument/2006/relationships/image"/><Relationship Id="rId15" Target="../media/image51.png" Type="http://schemas.openxmlformats.org/officeDocument/2006/relationships/image"/><Relationship Id="rId16" Target="../media/image52.png" Type="http://schemas.openxmlformats.org/officeDocument/2006/relationships/image"/><Relationship Id="rId17" Target="../media/image5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54.jpeg" Type="http://schemas.openxmlformats.org/officeDocument/2006/relationships/image"/><Relationship Id="rId14" Target="../media/VAGMyWy8BDE.mp4" Type="http://schemas.openxmlformats.org/officeDocument/2006/relationships/video"/><Relationship Id="rId15" Target="../media/VAGMyWy8BDE.mp4" Type="http://schemas.microsoft.com/office/2007/relationships/media"/><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55.png" Type="http://schemas.openxmlformats.org/officeDocument/2006/relationships/image"/><Relationship Id="rId14" Target="../media/image43.png" Type="http://schemas.openxmlformats.org/officeDocument/2006/relationships/image"/><Relationship Id="rId15" Target="../media/image44.png" Type="http://schemas.openxmlformats.org/officeDocument/2006/relationships/image"/><Relationship Id="rId16" Target="../media/image5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7.png" Type="http://schemas.openxmlformats.org/officeDocument/2006/relationships/image"/><Relationship Id="rId14" Target="../media/image57.png" Type="http://schemas.openxmlformats.org/officeDocument/2006/relationships/image"/><Relationship Id="rId15" Target="../media/image58.png" Type="http://schemas.openxmlformats.org/officeDocument/2006/relationships/image"/><Relationship Id="rId16" Target="../media/image59.png" Type="http://schemas.openxmlformats.org/officeDocument/2006/relationships/image"/><Relationship Id="rId17" Target="../media/image45.png" Type="http://schemas.openxmlformats.org/officeDocument/2006/relationships/image"/><Relationship Id="rId18" Target="../media/image4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60.jpeg" Type="http://schemas.openxmlformats.org/officeDocument/2006/relationships/image"/><Relationship Id="rId14" Target="../media/VAGMyfa_ZM8.mp4" Type="http://schemas.openxmlformats.org/officeDocument/2006/relationships/video"/><Relationship Id="rId15" Target="../media/VAGMyfa_ZM8.mp4" Type="http://schemas.microsoft.com/office/2007/relationships/media"/><Relationship Id="rId16" Target="../media/image61.png" Type="http://schemas.openxmlformats.org/officeDocument/2006/relationships/image"/><Relationship Id="rId17" Target="../media/image6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7.png" Type="http://schemas.openxmlformats.org/officeDocument/2006/relationships/image"/><Relationship Id="rId14" Target="../media/image6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9.png" Type="http://schemas.openxmlformats.org/officeDocument/2006/relationships/image"/><Relationship Id="rId14" Target="../media/image50.png" Type="http://schemas.openxmlformats.org/officeDocument/2006/relationships/image"/><Relationship Id="rId15" Target="../media/image64.png" Type="http://schemas.openxmlformats.org/officeDocument/2006/relationships/image"/><Relationship Id="rId16" Target="../media/image6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51.png" Type="http://schemas.openxmlformats.org/officeDocument/2006/relationships/image"/><Relationship Id="rId14" Target="../media/image52.png" Type="http://schemas.openxmlformats.org/officeDocument/2006/relationships/image"/><Relationship Id="rId15" Target="../media/image66.png" Type="http://schemas.openxmlformats.org/officeDocument/2006/relationships/image"/><Relationship Id="rId16" Target="../media/image67.png" Type="http://schemas.openxmlformats.org/officeDocument/2006/relationships/image"/><Relationship Id="rId17" Target="../media/image68.png" Type="http://schemas.openxmlformats.org/officeDocument/2006/relationships/image"/><Relationship Id="rId18" Target="../media/image6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0.png" Type="http://schemas.openxmlformats.org/officeDocument/2006/relationships/image"/><Relationship Id="rId14" Target="../media/image71.jpeg" Type="http://schemas.openxmlformats.org/officeDocument/2006/relationships/image"/><Relationship Id="rId15" Target="../media/VAGM0j7FNtw.mp4" Type="http://schemas.openxmlformats.org/officeDocument/2006/relationships/video"/><Relationship Id="rId16" Target="../media/VAGM0j7FNtw.mp4" Type="http://schemas.microsoft.com/office/2007/relationships/media"/><Relationship Id="rId17" Target="../media/image7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69.png" Type="http://schemas.openxmlformats.org/officeDocument/2006/relationships/image"/><Relationship Id="rId14" Target="../media/image6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3.png" Type="http://schemas.openxmlformats.org/officeDocument/2006/relationships/image"/><Relationship Id="rId14" Target="../media/image74.png" Type="http://schemas.openxmlformats.org/officeDocument/2006/relationships/image"/><Relationship Id="rId15" Target="../media/image75.png" Type="http://schemas.openxmlformats.org/officeDocument/2006/relationships/image"/><Relationship Id="rId16" Target="../media/image76.png" Type="http://schemas.openxmlformats.org/officeDocument/2006/relationships/image"/><Relationship Id="rId17" Target="../media/image7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8.png" Type="http://schemas.openxmlformats.org/officeDocument/2006/relationships/image"/><Relationship Id="rId14" Target="../media/image7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0.png" Type="http://schemas.openxmlformats.org/officeDocument/2006/relationships/image"/><Relationship Id="rId14" Target="../media/image31.png" Type="http://schemas.openxmlformats.org/officeDocument/2006/relationships/image"/><Relationship Id="rId15" Target="../media/image3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1.png" Type="http://schemas.openxmlformats.org/officeDocument/2006/relationships/image"/><Relationship Id="rId14" Target="../media/image8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3.png" Type="http://schemas.openxmlformats.org/officeDocument/2006/relationships/image"/><Relationship Id="rId14" Target="../media/image8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5.png" Type="http://schemas.openxmlformats.org/officeDocument/2006/relationships/image"/><Relationship Id="rId14" Target="../media/image8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7.png" Type="http://schemas.openxmlformats.org/officeDocument/2006/relationships/image"/><Relationship Id="rId14" Target="../media/image88.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15" Target="../media/image35.png" Type="http://schemas.openxmlformats.org/officeDocument/2006/relationships/image"/><Relationship Id="rId16" Target="../media/image3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9.jpeg" Type="http://schemas.openxmlformats.org/officeDocument/2006/relationships/image"/><Relationship Id="rId14" Target="../media/VAGMzomtvJY.mp4" Type="http://schemas.openxmlformats.org/officeDocument/2006/relationships/video"/><Relationship Id="rId15" Target="../media/VAGMzomtvJY.mp4" Type="http://schemas.microsoft.com/office/2007/relationships/media"/><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0.png" Type="http://schemas.openxmlformats.org/officeDocument/2006/relationships/image"/><Relationship Id="rId14" Target="../media/image91.jpe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2.png" Type="http://schemas.openxmlformats.org/officeDocument/2006/relationships/image"/><Relationship Id="rId14" Target="../media/image9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4.png" Type="http://schemas.openxmlformats.org/officeDocument/2006/relationships/image"/><Relationship Id="rId14" Target="../media/image9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6.png" Type="http://schemas.openxmlformats.org/officeDocument/2006/relationships/image"/><Relationship Id="rId14" Target="../media/image9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8.jpeg" Type="http://schemas.openxmlformats.org/officeDocument/2006/relationships/image"/><Relationship Id="rId14" Target="../media/VAGM3p3IqNs.mp4" Type="http://schemas.openxmlformats.org/officeDocument/2006/relationships/video"/><Relationship Id="rId15" Target="../media/VAGM3p3IqNs.mp4" Type="http://schemas.microsoft.com/office/2007/relationships/media"/><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7.png" Type="http://schemas.openxmlformats.org/officeDocument/2006/relationships/image"/><Relationship Id="rId14" Target="../media/image38.png" Type="http://schemas.openxmlformats.org/officeDocument/2006/relationships/image"/><Relationship Id="rId15" Target="../media/image3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0.png" Type="http://schemas.openxmlformats.org/officeDocument/2006/relationships/image"/><Relationship Id="rId14" Target="../media/image4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0910396" cy="3200970"/>
          </a:xfrm>
          <a:prstGeom prst="rect">
            <a:avLst/>
          </a:prstGeom>
        </p:spPr>
        <p:txBody>
          <a:bodyPr anchor="t" rtlCol="false" tIns="0" lIns="0" bIns="0" rIns="0">
            <a:spAutoFit/>
          </a:bodyPr>
          <a:lstStyle/>
          <a:p>
            <a:pPr algn="ctr">
              <a:lnSpc>
                <a:spcPts val="12218"/>
              </a:lnSpc>
            </a:pPr>
            <a:r>
              <a:rPr lang="en-US" sz="12998">
                <a:solidFill>
                  <a:srgbClr val="000000"/>
                </a:solidFill>
                <a:latin typeface="Comic Sans"/>
                <a:ea typeface="Comic Sans"/>
                <a:cs typeface="Comic Sans"/>
                <a:sym typeface="Comic Sans"/>
              </a:rPr>
              <a:t>GAN Image Generation</a:t>
            </a:r>
          </a:p>
        </p:txBody>
      </p:sp>
      <p:sp>
        <p:nvSpPr>
          <p:cNvPr name="TextBox 18" id="18"/>
          <p:cNvSpPr txBox="true"/>
          <p:nvPr/>
        </p:nvSpPr>
        <p:spPr>
          <a:xfrm rot="0">
            <a:off x="1028700" y="6610698"/>
            <a:ext cx="16230600" cy="595171"/>
          </a:xfrm>
          <a:prstGeom prst="rect">
            <a:avLst/>
          </a:prstGeom>
        </p:spPr>
        <p:txBody>
          <a:bodyPr anchor="t" rtlCol="false" tIns="0" lIns="0" bIns="0" rIns="0">
            <a:spAutoFit/>
          </a:bodyPr>
          <a:lstStyle/>
          <a:p>
            <a:pPr algn="ctr">
              <a:lnSpc>
                <a:spcPts val="4381"/>
              </a:lnSpc>
            </a:pPr>
            <a:r>
              <a:rPr lang="en-US" sz="4381" spc="-87">
                <a:solidFill>
                  <a:srgbClr val="000000"/>
                </a:solidFill>
                <a:latin typeface="Cocomat Pro Bold"/>
                <a:ea typeface="Cocomat Pro Bold"/>
                <a:cs typeface="Cocomat Pro Bold"/>
                <a:sym typeface="Cocomat Pro Bold"/>
              </a:rPr>
              <a:t>Presented by Caleb p2341475 &amp; Adam p2317425</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464432" y="2098039"/>
            <a:ext cx="5956567" cy="3274370"/>
          </a:xfrm>
          <a:custGeom>
            <a:avLst/>
            <a:gdLst/>
            <a:ahLst/>
            <a:cxnLst/>
            <a:rect r="r" b="b" t="t" l="l"/>
            <a:pathLst>
              <a:path h="3274370" w="5956567">
                <a:moveTo>
                  <a:pt x="0" y="0"/>
                </a:moveTo>
                <a:lnTo>
                  <a:pt x="5956567" y="0"/>
                </a:lnTo>
                <a:lnTo>
                  <a:pt x="5956567" y="3274370"/>
                </a:lnTo>
                <a:lnTo>
                  <a:pt x="0" y="3274370"/>
                </a:lnTo>
                <a:lnTo>
                  <a:pt x="0" y="0"/>
                </a:lnTo>
                <a:close/>
              </a:path>
            </a:pathLst>
          </a:custGeom>
          <a:blipFill>
            <a:blip r:embed="rId13"/>
            <a:stretch>
              <a:fillRect l="0" t="0" r="0" b="0"/>
            </a:stretch>
          </a:blipFill>
        </p:spPr>
      </p:sp>
      <p:sp>
        <p:nvSpPr>
          <p:cNvPr name="Freeform 10" id="10"/>
          <p:cNvSpPr/>
          <p:nvPr/>
        </p:nvSpPr>
        <p:spPr>
          <a:xfrm flipH="false" flipV="false" rot="0">
            <a:off x="6420999" y="2098039"/>
            <a:ext cx="5921733" cy="3274370"/>
          </a:xfrm>
          <a:custGeom>
            <a:avLst/>
            <a:gdLst/>
            <a:ahLst/>
            <a:cxnLst/>
            <a:rect r="r" b="b" t="t" l="l"/>
            <a:pathLst>
              <a:path h="3274370" w="5921733">
                <a:moveTo>
                  <a:pt x="0" y="0"/>
                </a:moveTo>
                <a:lnTo>
                  <a:pt x="5921733" y="0"/>
                </a:lnTo>
                <a:lnTo>
                  <a:pt x="5921733" y="3274370"/>
                </a:lnTo>
                <a:lnTo>
                  <a:pt x="0" y="3274370"/>
                </a:lnTo>
                <a:lnTo>
                  <a:pt x="0" y="0"/>
                </a:lnTo>
                <a:close/>
              </a:path>
            </a:pathLst>
          </a:custGeom>
          <a:blipFill>
            <a:blip r:embed="rId14"/>
            <a:stretch>
              <a:fillRect l="0" t="0" r="0" b="0"/>
            </a:stretch>
          </a:blipFill>
        </p:spPr>
      </p:sp>
      <p:sp>
        <p:nvSpPr>
          <p:cNvPr name="Freeform 11" id="11"/>
          <p:cNvSpPr/>
          <p:nvPr/>
        </p:nvSpPr>
        <p:spPr>
          <a:xfrm flipH="false" flipV="false" rot="0">
            <a:off x="464432" y="5372409"/>
            <a:ext cx="5956567" cy="3274370"/>
          </a:xfrm>
          <a:custGeom>
            <a:avLst/>
            <a:gdLst/>
            <a:ahLst/>
            <a:cxnLst/>
            <a:rect r="r" b="b" t="t" l="l"/>
            <a:pathLst>
              <a:path h="3274370" w="5956567">
                <a:moveTo>
                  <a:pt x="0" y="0"/>
                </a:moveTo>
                <a:lnTo>
                  <a:pt x="5956567" y="0"/>
                </a:lnTo>
                <a:lnTo>
                  <a:pt x="5956567" y="3274371"/>
                </a:lnTo>
                <a:lnTo>
                  <a:pt x="0" y="3274371"/>
                </a:lnTo>
                <a:lnTo>
                  <a:pt x="0" y="0"/>
                </a:lnTo>
                <a:close/>
              </a:path>
            </a:pathLst>
          </a:custGeom>
          <a:blipFill>
            <a:blip r:embed="rId15"/>
            <a:stretch>
              <a:fillRect l="0" t="0" r="0" b="0"/>
            </a:stretch>
          </a:blipFill>
        </p:spPr>
      </p:sp>
      <p:sp>
        <p:nvSpPr>
          <p:cNvPr name="Freeform 12" id="12"/>
          <p:cNvSpPr/>
          <p:nvPr/>
        </p:nvSpPr>
        <p:spPr>
          <a:xfrm flipH="false" flipV="false" rot="0">
            <a:off x="6420999" y="5372409"/>
            <a:ext cx="5921733" cy="3274370"/>
          </a:xfrm>
          <a:custGeom>
            <a:avLst/>
            <a:gdLst/>
            <a:ahLst/>
            <a:cxnLst/>
            <a:rect r="r" b="b" t="t" l="l"/>
            <a:pathLst>
              <a:path h="3274370" w="5921733">
                <a:moveTo>
                  <a:pt x="0" y="0"/>
                </a:moveTo>
                <a:lnTo>
                  <a:pt x="5921733" y="0"/>
                </a:lnTo>
                <a:lnTo>
                  <a:pt x="5921733" y="3274371"/>
                </a:lnTo>
                <a:lnTo>
                  <a:pt x="0" y="3274371"/>
                </a:lnTo>
                <a:lnTo>
                  <a:pt x="0" y="0"/>
                </a:lnTo>
                <a:close/>
              </a:path>
            </a:pathLst>
          </a:custGeom>
          <a:blipFill>
            <a:blip r:embed="rId16"/>
            <a:stretch>
              <a:fillRect l="0" t="0" r="0" b="0"/>
            </a:stretch>
          </a:blipFill>
        </p:spPr>
      </p:sp>
      <p:sp>
        <p:nvSpPr>
          <p:cNvPr name="TextBox 13" id="13"/>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DCGAN</a:t>
            </a:r>
          </a:p>
        </p:txBody>
      </p:sp>
      <p:sp>
        <p:nvSpPr>
          <p:cNvPr name="Freeform 14" id="14"/>
          <p:cNvSpPr/>
          <p:nvPr/>
        </p:nvSpPr>
        <p:spPr>
          <a:xfrm flipH="false" flipV="false" rot="0">
            <a:off x="12918645" y="4854185"/>
            <a:ext cx="4869688" cy="1839039"/>
          </a:xfrm>
          <a:custGeom>
            <a:avLst/>
            <a:gdLst/>
            <a:ahLst/>
            <a:cxnLst/>
            <a:rect r="r" b="b" t="t" l="l"/>
            <a:pathLst>
              <a:path h="1839039" w="4869688">
                <a:moveTo>
                  <a:pt x="0" y="0"/>
                </a:moveTo>
                <a:lnTo>
                  <a:pt x="4869688" y="0"/>
                </a:lnTo>
                <a:lnTo>
                  <a:pt x="4869688" y="1839039"/>
                </a:lnTo>
                <a:lnTo>
                  <a:pt x="0" y="1839039"/>
                </a:lnTo>
                <a:lnTo>
                  <a:pt x="0" y="0"/>
                </a:lnTo>
                <a:close/>
              </a:path>
            </a:pathLst>
          </a:custGeom>
          <a:blipFill>
            <a:blip r:embed="rId17"/>
            <a:stretch>
              <a:fillRect l="0" t="-15396" r="-328"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pic>
        <p:nvPicPr>
          <p:cNvPr name="Picture 9" id="9">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0" r="0" b="0"/>
          <a:stretch>
            <a:fillRect/>
          </a:stretch>
        </p:blipFill>
        <p:spPr>
          <a:xfrm flipH="false" flipV="false" rot="0">
            <a:off x="3657600" y="2057400"/>
            <a:ext cx="10972800" cy="8229600"/>
          </a:xfrm>
          <a:prstGeom prst="rect">
            <a:avLst/>
          </a:prstGeom>
        </p:spPr>
      </p:pic>
      <p:sp>
        <p:nvSpPr>
          <p:cNvPr name="TextBox 10" id="10"/>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DCGAN</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aphicFrame>
        <p:nvGraphicFramePr>
          <p:cNvPr name="Table 9" id="9"/>
          <p:cNvGraphicFramePr>
            <a:graphicFrameLocks noGrp="true"/>
          </p:cNvGraphicFramePr>
          <p:nvPr/>
        </p:nvGraphicFramePr>
        <p:xfrm>
          <a:off x="1028700" y="1892812"/>
          <a:ext cx="16625946" cy="7722948"/>
        </p:xfrm>
        <a:graphic>
          <a:graphicData uri="http://schemas.openxmlformats.org/drawingml/2006/table">
            <a:tbl>
              <a:tblPr/>
              <a:tblGrid>
                <a:gridCol w="8114846"/>
                <a:gridCol w="8511100"/>
              </a:tblGrid>
              <a:tr h="823211">
                <a:tc>
                  <a:txBody>
                    <a:bodyPr anchor="t" rtlCol="false"/>
                    <a:lstStyle/>
                    <a:p>
                      <a:pPr algn="l" marL="0" indent="0" lvl="0">
                        <a:lnSpc>
                          <a:spcPts val="2699"/>
                        </a:lnSpc>
                        <a:spcBef>
                          <a:spcPct val="0"/>
                        </a:spcBef>
                        <a:defRPr/>
                      </a:pPr>
                      <a:r>
                        <a:rPr lang="en-US" sz="1999" spc="119" strike="noStrike" u="none">
                          <a:solidFill>
                            <a:srgbClr val="000000"/>
                          </a:solidFill>
                          <a:latin typeface="Cocomat Pro Bold"/>
                          <a:ea typeface="Cocomat Pro Bold"/>
                          <a:cs typeface="Cocomat Pro Bold"/>
                          <a:sym typeface="Cocomat Pro Bold"/>
                        </a:rPr>
                        <a:t>Strengths</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l" marL="0" indent="0" lvl="0">
                        <a:lnSpc>
                          <a:spcPts val="2699"/>
                        </a:lnSpc>
                        <a:spcBef>
                          <a:spcPct val="0"/>
                        </a:spcBef>
                        <a:defRPr/>
                      </a:pPr>
                      <a:r>
                        <a:rPr lang="en-US" sz="1999" spc="119" strike="noStrike" u="none">
                          <a:solidFill>
                            <a:srgbClr val="000000"/>
                          </a:solidFill>
                          <a:latin typeface="Cocomat Pro Bold"/>
                          <a:ea typeface="Cocomat Pro Bold"/>
                          <a:cs typeface="Cocomat Pro Bold"/>
                          <a:sym typeface="Cocomat Pro Bold"/>
                        </a:rPr>
                        <a:t>Weakness</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2163322">
                <a:tc>
                  <a:txBody>
                    <a:bodyPr anchor="t" rtlCol="false"/>
                    <a:lstStyle/>
                    <a:p>
                      <a:pPr algn="l">
                        <a:lnSpc>
                          <a:spcPts val="2699"/>
                        </a:lnSpc>
                        <a:defRPr/>
                      </a:pPr>
                      <a:r>
                        <a:rPr lang="en-US" sz="1999" spc="119">
                          <a:solidFill>
                            <a:srgbClr val="000000"/>
                          </a:solidFill>
                          <a:latin typeface="Cocomat Pro Bold"/>
                          <a:ea typeface="Cocomat Pro Bold"/>
                          <a:cs typeface="Cocomat Pro Bold"/>
                          <a:sym typeface="Cocomat Pro Bold"/>
                        </a:rPr>
                        <a:t>Class-Conditional Generation: </a:t>
                      </a:r>
                      <a:endParaRPr lang="en-US" sz="1100"/>
                    </a:p>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cGANs can generate images of specific classes within the EMNIST dataset (e.g., specific handwritten letters). This is useful if you need to generate samples of particular characters or digits. </a:t>
                      </a: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c>
                  <a:txBody>
                    <a:bodyPr anchor="t" rtlCol="false"/>
                    <a:lstStyle/>
                    <a:p>
                      <a:pPr algn="l">
                        <a:lnSpc>
                          <a:spcPts val="2699"/>
                        </a:lnSpc>
                        <a:defRPr/>
                      </a:pPr>
                      <a:r>
                        <a:rPr lang="en-US" sz="1999" spc="119">
                          <a:solidFill>
                            <a:srgbClr val="000000"/>
                          </a:solidFill>
                          <a:latin typeface="Cocomat Pro Bold"/>
                          <a:ea typeface="Cocomat Pro Bold"/>
                          <a:cs typeface="Cocomat Pro Bold"/>
                          <a:sym typeface="Cocomat Pro Bold"/>
                        </a:rPr>
                        <a:t>Mode Collapse:</a:t>
                      </a:r>
                      <a:endParaRPr lang="en-US" sz="1100"/>
                    </a:p>
                    <a:p>
                      <a:pPr algn="l">
                        <a:lnSpc>
                          <a:spcPts val="2699"/>
                        </a:lnSpc>
                      </a:pPr>
                      <a:r>
                        <a:rPr lang="en-US" sz="1999" spc="119">
                          <a:solidFill>
                            <a:srgbClr val="000000"/>
                          </a:solidFill>
                          <a:latin typeface="Cocomat Pro Bold"/>
                          <a:ea typeface="Cocomat Pro Bold"/>
                          <a:cs typeface="Cocomat Pro Bold"/>
                          <a:sym typeface="Cocomat Pro Bold"/>
                        </a:rPr>
                        <a:t>cGANs are still susceptible to mode collapse, where the generator produces limited diversity in the output, even when conditioned on different labels.</a:t>
                      </a:r>
                    </a:p>
                    <a:p>
                      <a:pPr algn="l" marL="0" indent="0" lvl="0">
                        <a:lnSpc>
                          <a:spcPts val="2699"/>
                        </a:lnSpc>
                        <a:spcBef>
                          <a:spcPct val="0"/>
                        </a:spcBef>
                      </a:pP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r>
              <a:tr h="2234052">
                <a:tc>
                  <a:txBody>
                    <a:bodyPr anchor="t" rtlCol="false"/>
                    <a:lstStyle/>
                    <a:p>
                      <a:pPr algn="l">
                        <a:lnSpc>
                          <a:spcPts val="2699"/>
                        </a:lnSpc>
                        <a:defRPr/>
                      </a:pPr>
                      <a:r>
                        <a:rPr lang="en-US" sz="1999" spc="119">
                          <a:solidFill>
                            <a:srgbClr val="000000"/>
                          </a:solidFill>
                          <a:latin typeface="Cocomat Pro Bold"/>
                          <a:ea typeface="Cocomat Pro Bold"/>
                          <a:cs typeface="Cocomat Pro Bold"/>
                          <a:sym typeface="Cocomat Pro Bold"/>
                        </a:rPr>
                        <a:t>Improved Quality and Relevance: </a:t>
                      </a:r>
                      <a:endParaRPr lang="en-US" sz="1100"/>
                    </a:p>
                    <a:p>
                      <a:pPr algn="l">
                        <a:lnSpc>
                          <a:spcPts val="2699"/>
                        </a:lnSpc>
                      </a:pPr>
                      <a:r>
                        <a:rPr lang="en-US" sz="1999" spc="119">
                          <a:solidFill>
                            <a:srgbClr val="000000"/>
                          </a:solidFill>
                          <a:latin typeface="Cocomat Pro Bold"/>
                          <a:ea typeface="Cocomat Pro Bold"/>
                          <a:cs typeface="Cocomat Pro Bold"/>
                          <a:sym typeface="Cocomat Pro Bold"/>
                        </a:rPr>
                        <a:t>By conditioning on additional information, cGANs can produce more relevant and higher-quality outputs compared to standard GANs.</a:t>
                      </a:r>
                    </a:p>
                    <a:p>
                      <a:pPr algn="l" marL="0" indent="0" lvl="0">
                        <a:lnSpc>
                          <a:spcPts val="2699"/>
                        </a:lnSpc>
                        <a:spcBef>
                          <a:spcPct val="0"/>
                        </a:spcBef>
                      </a:pP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c>
                  <a:txBody>
                    <a:bodyPr anchor="t" rtlCol="false"/>
                    <a:lstStyle/>
                    <a:p>
                      <a:pPr algn="l">
                        <a:lnSpc>
                          <a:spcPts val="2699"/>
                        </a:lnSpc>
                        <a:defRPr/>
                      </a:pPr>
                      <a:r>
                        <a:rPr lang="en-US" sz="1999" spc="119">
                          <a:solidFill>
                            <a:srgbClr val="000000"/>
                          </a:solidFill>
                          <a:latin typeface="Cocomat Pro Bold"/>
                          <a:ea typeface="Cocomat Pro Bold"/>
                          <a:cs typeface="Cocomat Pro Bold"/>
                          <a:sym typeface="Cocomat Pro Bold"/>
                        </a:rPr>
                        <a:t>Balancing Generator and Discriminator:</a:t>
                      </a:r>
                      <a:endParaRPr lang="en-US" sz="1100"/>
                    </a:p>
                    <a:p>
                      <a:pPr algn="l">
                        <a:lnSpc>
                          <a:spcPts val="2699"/>
                        </a:lnSpc>
                      </a:pPr>
                      <a:r>
                        <a:rPr lang="en-US" sz="1999" spc="119">
                          <a:solidFill>
                            <a:srgbClr val="000000"/>
                          </a:solidFill>
                          <a:latin typeface="Cocomat Pro Bold"/>
                          <a:ea typeface="Cocomat Pro Bold"/>
                          <a:cs typeface="Cocomat Pro Bold"/>
                          <a:sym typeface="Cocomat Pro Bold"/>
                        </a:rPr>
                        <a:t>Description: The conditioning information needs to be balanced carefully between the generator and discriminator to ensure effective learning.</a:t>
                      </a:r>
                    </a:p>
                    <a:p>
                      <a:pPr algn="l" marL="0" indent="0" lvl="0">
                        <a:lnSpc>
                          <a:spcPts val="2699"/>
                        </a:lnSpc>
                        <a:spcBef>
                          <a:spcPct val="0"/>
                        </a:spcBef>
                      </a:pP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r>
              <a:tr h="2502363">
                <a:tc>
                  <a:txBody>
                    <a:bodyPr anchor="t" rtlCol="false"/>
                    <a:lstStyle/>
                    <a:p>
                      <a:pPr algn="l">
                        <a:lnSpc>
                          <a:spcPts val="2699"/>
                        </a:lnSpc>
                        <a:defRPr/>
                      </a:pPr>
                      <a:r>
                        <a:rPr lang="en-US" sz="1999" spc="119">
                          <a:solidFill>
                            <a:srgbClr val="000000"/>
                          </a:solidFill>
                          <a:latin typeface="Cocomat Pro Bold"/>
                          <a:ea typeface="Cocomat Pro Bold"/>
                          <a:cs typeface="Cocomat Pro Bold"/>
                          <a:sym typeface="Cocomat Pro Bold"/>
                        </a:rPr>
                        <a:t>Controlled Generation: </a:t>
                      </a:r>
                      <a:endParaRPr lang="en-US" sz="1100"/>
                    </a:p>
                    <a:p>
                      <a:pPr algn="l">
                        <a:lnSpc>
                          <a:spcPts val="2699"/>
                        </a:lnSpc>
                      </a:pPr>
                      <a:r>
                        <a:rPr lang="en-US" sz="1999" spc="119">
                          <a:solidFill>
                            <a:srgbClr val="000000"/>
                          </a:solidFill>
                          <a:latin typeface="Cocomat Pro Bold"/>
                          <a:ea typeface="Cocomat Pro Bold"/>
                          <a:cs typeface="Cocomat Pro Bold"/>
                          <a:sym typeface="Cocomat Pro Bold"/>
                        </a:rPr>
                        <a:t>cGANs allow for more controlled generation of data by conditioning the output on specific information. This is useful for generating data of particular classes or with particular attributes.</a:t>
                      </a:r>
                    </a:p>
                    <a:p>
                      <a:pPr algn="l" marL="0" indent="0" lvl="0">
                        <a:lnSpc>
                          <a:spcPts val="2699"/>
                        </a:lnSpc>
                        <a:spcBef>
                          <a:spcPct val="0"/>
                        </a:spcBef>
                      </a:pP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c>
                  <a:txBody>
                    <a:bodyPr anchor="t" rtlCol="false"/>
                    <a:lstStyle/>
                    <a:p>
                      <a:pPr algn="l">
                        <a:lnSpc>
                          <a:spcPts val="2699"/>
                        </a:lnSpc>
                        <a:defRPr/>
                      </a:pPr>
                      <a:r>
                        <a:rPr lang="en-US" sz="1999" spc="119">
                          <a:solidFill>
                            <a:srgbClr val="000000"/>
                          </a:solidFill>
                          <a:latin typeface="Cocomat Pro Bold"/>
                          <a:ea typeface="Cocomat Pro Bold"/>
                          <a:cs typeface="Cocomat Pro Bold"/>
                          <a:sym typeface="Cocomat Pro Bold"/>
                        </a:rPr>
                        <a:t>Complexity and Training Stability:</a:t>
                      </a:r>
                      <a:endParaRPr lang="en-US" sz="1100"/>
                    </a:p>
                    <a:p>
                      <a:pPr algn="l">
                        <a:lnSpc>
                          <a:spcPts val="2699"/>
                        </a:lnSpc>
                      </a:pPr>
                      <a:r>
                        <a:rPr lang="en-US" sz="1999" spc="119">
                          <a:solidFill>
                            <a:srgbClr val="000000"/>
                          </a:solidFill>
                          <a:latin typeface="Cocomat Pro Bold"/>
                          <a:ea typeface="Cocomat Pro Bold"/>
                          <a:cs typeface="Cocomat Pro Bold"/>
                          <a:sym typeface="Cocomat Pro Bold"/>
                        </a:rPr>
                        <a:t>Adding conditioning information increases the complexity of the model, which can make training even more challenging and unstable.</a:t>
                      </a:r>
                    </a:p>
                    <a:p>
                      <a:pPr algn="l" marL="0" indent="0" lvl="0">
                        <a:lnSpc>
                          <a:spcPts val="2699"/>
                        </a:lnSpc>
                        <a:spcBef>
                          <a:spcPct val="0"/>
                        </a:spcBef>
                      </a:pP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r>
            </a:tbl>
          </a:graphicData>
        </a:graphic>
      </p:graphicFrame>
      <p:sp>
        <p:nvSpPr>
          <p:cNvPr name="TextBox 10" id="10"/>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Building - CCGAN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Building - CGAN</a:t>
            </a:r>
          </a:p>
        </p:txBody>
      </p:sp>
      <p:sp>
        <p:nvSpPr>
          <p:cNvPr name="Freeform 10" id="10"/>
          <p:cNvSpPr/>
          <p:nvPr/>
        </p:nvSpPr>
        <p:spPr>
          <a:xfrm flipH="false" flipV="false" rot="0">
            <a:off x="7170050" y="2098039"/>
            <a:ext cx="4076700" cy="7656699"/>
          </a:xfrm>
          <a:custGeom>
            <a:avLst/>
            <a:gdLst/>
            <a:ahLst/>
            <a:cxnLst/>
            <a:rect r="r" b="b" t="t" l="l"/>
            <a:pathLst>
              <a:path h="7656699" w="4076700">
                <a:moveTo>
                  <a:pt x="0" y="0"/>
                </a:moveTo>
                <a:lnTo>
                  <a:pt x="4076700" y="0"/>
                </a:lnTo>
                <a:lnTo>
                  <a:pt x="4076700" y="7656699"/>
                </a:lnTo>
                <a:lnTo>
                  <a:pt x="0" y="7656699"/>
                </a:lnTo>
                <a:lnTo>
                  <a:pt x="0" y="0"/>
                </a:lnTo>
                <a:close/>
              </a:path>
            </a:pathLst>
          </a:custGeom>
          <a:blipFill>
            <a:blip r:embed="rId1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114076" y="1895633"/>
            <a:ext cx="5756327" cy="3247867"/>
          </a:xfrm>
          <a:custGeom>
            <a:avLst/>
            <a:gdLst/>
            <a:ahLst/>
            <a:cxnLst/>
            <a:rect r="r" b="b" t="t" l="l"/>
            <a:pathLst>
              <a:path h="3247867" w="5756327">
                <a:moveTo>
                  <a:pt x="0" y="0"/>
                </a:moveTo>
                <a:lnTo>
                  <a:pt x="5756327" y="0"/>
                </a:lnTo>
                <a:lnTo>
                  <a:pt x="5756327" y="3247867"/>
                </a:lnTo>
                <a:lnTo>
                  <a:pt x="0" y="3247867"/>
                </a:lnTo>
                <a:lnTo>
                  <a:pt x="0" y="0"/>
                </a:lnTo>
                <a:close/>
              </a:path>
            </a:pathLst>
          </a:custGeom>
          <a:blipFill>
            <a:blip r:embed="rId13"/>
            <a:stretch>
              <a:fillRect l="0" t="0" r="0" b="0"/>
            </a:stretch>
          </a:blipFill>
        </p:spPr>
      </p:sp>
      <p:sp>
        <p:nvSpPr>
          <p:cNvPr name="Freeform 10" id="10"/>
          <p:cNvSpPr/>
          <p:nvPr/>
        </p:nvSpPr>
        <p:spPr>
          <a:xfrm flipH="false" flipV="false" rot="0">
            <a:off x="6870403" y="1895633"/>
            <a:ext cx="5756327" cy="3182910"/>
          </a:xfrm>
          <a:custGeom>
            <a:avLst/>
            <a:gdLst/>
            <a:ahLst/>
            <a:cxnLst/>
            <a:rect r="r" b="b" t="t" l="l"/>
            <a:pathLst>
              <a:path h="3182910" w="5756327">
                <a:moveTo>
                  <a:pt x="0" y="0"/>
                </a:moveTo>
                <a:lnTo>
                  <a:pt x="5756327" y="0"/>
                </a:lnTo>
                <a:lnTo>
                  <a:pt x="5756327" y="3182910"/>
                </a:lnTo>
                <a:lnTo>
                  <a:pt x="0" y="3182910"/>
                </a:lnTo>
                <a:lnTo>
                  <a:pt x="0" y="0"/>
                </a:lnTo>
                <a:close/>
              </a:path>
            </a:pathLst>
          </a:custGeom>
          <a:blipFill>
            <a:blip r:embed="rId14"/>
            <a:stretch>
              <a:fillRect l="0" t="0" r="0" b="0"/>
            </a:stretch>
          </a:blipFill>
        </p:spPr>
      </p:sp>
      <p:sp>
        <p:nvSpPr>
          <p:cNvPr name="Freeform 11" id="11"/>
          <p:cNvSpPr/>
          <p:nvPr/>
        </p:nvSpPr>
        <p:spPr>
          <a:xfrm flipH="false" flipV="false" rot="0">
            <a:off x="1171639" y="5143500"/>
            <a:ext cx="5698764" cy="3215389"/>
          </a:xfrm>
          <a:custGeom>
            <a:avLst/>
            <a:gdLst/>
            <a:ahLst/>
            <a:cxnLst/>
            <a:rect r="r" b="b" t="t" l="l"/>
            <a:pathLst>
              <a:path h="3215389" w="5698764">
                <a:moveTo>
                  <a:pt x="0" y="0"/>
                </a:moveTo>
                <a:lnTo>
                  <a:pt x="5698764" y="0"/>
                </a:lnTo>
                <a:lnTo>
                  <a:pt x="5698764" y="3215389"/>
                </a:lnTo>
                <a:lnTo>
                  <a:pt x="0" y="3215389"/>
                </a:lnTo>
                <a:lnTo>
                  <a:pt x="0" y="0"/>
                </a:lnTo>
                <a:close/>
              </a:path>
            </a:pathLst>
          </a:custGeom>
          <a:blipFill>
            <a:blip r:embed="rId15"/>
            <a:stretch>
              <a:fillRect l="0" t="0" r="0" b="0"/>
            </a:stretch>
          </a:blipFill>
        </p:spPr>
      </p:sp>
      <p:sp>
        <p:nvSpPr>
          <p:cNvPr name="Freeform 12" id="12"/>
          <p:cNvSpPr/>
          <p:nvPr/>
        </p:nvSpPr>
        <p:spPr>
          <a:xfrm flipH="false" flipV="false" rot="0">
            <a:off x="6870403" y="5078543"/>
            <a:ext cx="5756327" cy="3182910"/>
          </a:xfrm>
          <a:custGeom>
            <a:avLst/>
            <a:gdLst/>
            <a:ahLst/>
            <a:cxnLst/>
            <a:rect r="r" b="b" t="t" l="l"/>
            <a:pathLst>
              <a:path h="3182910" w="5756327">
                <a:moveTo>
                  <a:pt x="0" y="0"/>
                </a:moveTo>
                <a:lnTo>
                  <a:pt x="5756327" y="0"/>
                </a:lnTo>
                <a:lnTo>
                  <a:pt x="5756327" y="3182910"/>
                </a:lnTo>
                <a:lnTo>
                  <a:pt x="0" y="3182910"/>
                </a:lnTo>
                <a:lnTo>
                  <a:pt x="0" y="0"/>
                </a:lnTo>
                <a:close/>
              </a:path>
            </a:pathLst>
          </a:custGeom>
          <a:blipFill>
            <a:blip r:embed="rId16"/>
            <a:stretch>
              <a:fillRect l="0" t="0" r="0" b="0"/>
            </a:stretch>
          </a:blipFill>
        </p:spPr>
      </p:sp>
      <p:sp>
        <p:nvSpPr>
          <p:cNvPr name="Freeform 13" id="13"/>
          <p:cNvSpPr/>
          <p:nvPr/>
        </p:nvSpPr>
        <p:spPr>
          <a:xfrm flipH="false" flipV="false" rot="0">
            <a:off x="12664054" y="4086599"/>
            <a:ext cx="5378871" cy="2113802"/>
          </a:xfrm>
          <a:custGeom>
            <a:avLst/>
            <a:gdLst/>
            <a:ahLst/>
            <a:cxnLst/>
            <a:rect r="r" b="b" t="t" l="l"/>
            <a:pathLst>
              <a:path h="2113802" w="5378871">
                <a:moveTo>
                  <a:pt x="0" y="0"/>
                </a:moveTo>
                <a:lnTo>
                  <a:pt x="5378871" y="0"/>
                </a:lnTo>
                <a:lnTo>
                  <a:pt x="5378871" y="2113802"/>
                </a:lnTo>
                <a:lnTo>
                  <a:pt x="0" y="2113802"/>
                </a:lnTo>
                <a:lnTo>
                  <a:pt x="0" y="0"/>
                </a:lnTo>
                <a:close/>
              </a:path>
            </a:pathLst>
          </a:custGeom>
          <a:blipFill>
            <a:blip r:embed="rId17"/>
            <a:stretch>
              <a:fillRect l="0" t="0" r="0" b="0"/>
            </a:stretch>
          </a:blipFill>
        </p:spPr>
      </p:sp>
      <p:sp>
        <p:nvSpPr>
          <p:cNvPr name="TextBox 14" id="14"/>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CGAN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pic>
        <p:nvPicPr>
          <p:cNvPr name="Picture 9" id="9">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0" r="0" b="0"/>
          <a:stretch>
            <a:fillRect/>
          </a:stretch>
        </p:blipFill>
        <p:spPr>
          <a:xfrm flipH="false" flipV="false" rot="0">
            <a:off x="3657600" y="2057400"/>
            <a:ext cx="10972800" cy="8229600"/>
          </a:xfrm>
          <a:prstGeom prst="rect">
            <a:avLst/>
          </a:prstGeom>
        </p:spPr>
      </p:pic>
      <p:sp>
        <p:nvSpPr>
          <p:cNvPr name="TextBox 10" id="10"/>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CGAN</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Choice of Model Improvement</a:t>
            </a:r>
          </a:p>
        </p:txBody>
      </p:sp>
      <p:sp>
        <p:nvSpPr>
          <p:cNvPr name="TextBox 10" id="10"/>
          <p:cNvSpPr txBox="true"/>
          <p:nvPr/>
        </p:nvSpPr>
        <p:spPr>
          <a:xfrm rot="0">
            <a:off x="1028700" y="2218224"/>
            <a:ext cx="16230600" cy="6286500"/>
          </a:xfrm>
          <a:prstGeom prst="rect">
            <a:avLst/>
          </a:prstGeom>
        </p:spPr>
        <p:txBody>
          <a:bodyPr anchor="t" rtlCol="false" tIns="0" lIns="0" bIns="0" rIns="0">
            <a:spAutoFit/>
          </a:bodyPr>
          <a:lstStyle/>
          <a:p>
            <a:pPr algn="l" marL="539746" indent="-269873" lvl="1">
              <a:lnSpc>
                <a:spcPts val="3374"/>
              </a:lnSpc>
              <a:buFont typeface="Arial"/>
              <a:buChar char="•"/>
            </a:pPr>
            <a:r>
              <a:rPr lang="en-US" sz="2499" spc="149" u="sng">
                <a:solidFill>
                  <a:srgbClr val="000000"/>
                </a:solidFill>
                <a:latin typeface="Cocomat Pro Bold"/>
                <a:ea typeface="Cocomat Pro Bold"/>
                <a:cs typeface="Cocomat Pro Bold"/>
                <a:sym typeface="Cocomat Pro Bold"/>
              </a:rPr>
              <a:t>Label Smoothing:</a:t>
            </a:r>
          </a:p>
          <a:p>
            <a:pPr algn="l" marL="1079492" indent="-359831" lvl="2">
              <a:lnSpc>
                <a:spcPts val="3374"/>
              </a:lnSpc>
              <a:buFont typeface="Arial"/>
              <a:buChar char="⚬"/>
            </a:pPr>
            <a:r>
              <a:rPr lang="en-US" sz="2499" spc="149">
                <a:solidFill>
                  <a:srgbClr val="000000"/>
                </a:solidFill>
                <a:latin typeface="Cocomat Pro Bold"/>
                <a:ea typeface="Cocomat Pro Bold"/>
                <a:cs typeface="Cocomat Pro Bold"/>
                <a:sym typeface="Cocomat Pro Bold"/>
              </a:rPr>
              <a:t>Regularization technique used in machine learning to improve the training of GANs. It involves modifying the target labels to be less certain, which can help models generalize better and reduce overfitting.</a:t>
            </a:r>
          </a:p>
          <a:p>
            <a:pPr algn="l" marL="1079492" indent="-359831" lvl="2">
              <a:lnSpc>
                <a:spcPts val="3374"/>
              </a:lnSpc>
              <a:buFont typeface="Arial"/>
              <a:buChar char="⚬"/>
            </a:pPr>
            <a:r>
              <a:rPr lang="en-US" sz="2499" spc="149">
                <a:solidFill>
                  <a:srgbClr val="000000"/>
                </a:solidFill>
                <a:latin typeface="Cocomat Pro Bold"/>
                <a:ea typeface="Cocomat Pro Bold"/>
                <a:cs typeface="Cocomat Pro Bold"/>
                <a:sym typeface="Cocomat Pro Bold"/>
              </a:rPr>
              <a:t>For instance, instead of having a label of 1 for the true class and 0 for others, label smoothing might use 0.9 for the true class and 0.1 (or lower) for the others.</a:t>
            </a:r>
          </a:p>
          <a:p>
            <a:pPr algn="l" marL="539746" indent="-269873" lvl="1">
              <a:lnSpc>
                <a:spcPts val="3374"/>
              </a:lnSpc>
              <a:buFont typeface="Arial"/>
              <a:buChar char="•"/>
            </a:pPr>
            <a:r>
              <a:rPr lang="en-US" sz="2499" spc="149" u="sng">
                <a:solidFill>
                  <a:srgbClr val="000000"/>
                </a:solidFill>
                <a:latin typeface="Cocomat Pro Bold"/>
                <a:ea typeface="Cocomat Pro Bold"/>
                <a:cs typeface="Cocomat Pro Bold"/>
                <a:sym typeface="Cocomat Pro Bold"/>
              </a:rPr>
              <a:t>Feature Matching:</a:t>
            </a:r>
          </a:p>
          <a:p>
            <a:pPr algn="l" marL="1079492" indent="-359831" lvl="2">
              <a:lnSpc>
                <a:spcPts val="3374"/>
              </a:lnSpc>
              <a:buFont typeface="Arial"/>
              <a:buChar char="⚬"/>
            </a:pPr>
            <a:r>
              <a:rPr lang="en-US" sz="2499" spc="149">
                <a:solidFill>
                  <a:srgbClr val="000000"/>
                </a:solidFill>
                <a:latin typeface="Cocomat Pro Bold"/>
                <a:ea typeface="Cocomat Pro Bold"/>
                <a:cs typeface="Cocomat Pro Bold"/>
                <a:sym typeface="Cocomat Pro Bold"/>
              </a:rPr>
              <a:t>A technique used in GANs to stabilize the training process and improve the quality of generated samples. It helps in addressing some of the training challenges by modifying the loss function used for training the generator.</a:t>
            </a:r>
          </a:p>
          <a:p>
            <a:pPr algn="l" marL="539746" indent="-269873" lvl="1">
              <a:lnSpc>
                <a:spcPts val="3374"/>
              </a:lnSpc>
              <a:buFont typeface="Arial"/>
              <a:buChar char="•"/>
            </a:pPr>
            <a:r>
              <a:rPr lang="en-US" sz="2499" spc="149" u="sng">
                <a:solidFill>
                  <a:srgbClr val="000000"/>
                </a:solidFill>
                <a:latin typeface="Cocomat Pro Bold"/>
                <a:ea typeface="Cocomat Pro Bold"/>
                <a:cs typeface="Cocomat Pro Bold"/>
                <a:sym typeface="Cocomat Pro Bold"/>
              </a:rPr>
              <a:t>Spectral Normalization:</a:t>
            </a:r>
          </a:p>
          <a:p>
            <a:pPr algn="l" marL="1079492" indent="-359831" lvl="2">
              <a:lnSpc>
                <a:spcPts val="3374"/>
              </a:lnSpc>
              <a:buFont typeface="Arial"/>
              <a:buChar char="⚬"/>
            </a:pPr>
            <a:r>
              <a:rPr lang="en-US" sz="2499" spc="149">
                <a:solidFill>
                  <a:srgbClr val="000000"/>
                </a:solidFill>
                <a:latin typeface="Cocomat Pro Bold"/>
                <a:ea typeface="Cocomat Pro Bold"/>
                <a:cs typeface="Cocomat Pro Bold"/>
                <a:sym typeface="Cocomat Pro Bold"/>
              </a:rPr>
              <a:t>A technique used in the training of GANs to stabilize the training process by controlling the spectral norm (or largest singular value) of weight matrices in the network.</a:t>
            </a:r>
          </a:p>
          <a:p>
            <a:pPr algn="l" marL="1079492" indent="-359831" lvl="2">
              <a:lnSpc>
                <a:spcPts val="3374"/>
              </a:lnSpc>
              <a:buFont typeface="Arial"/>
              <a:buChar char="⚬"/>
            </a:pPr>
            <a:r>
              <a:rPr lang="en-US" sz="2499" spc="149">
                <a:solidFill>
                  <a:srgbClr val="000000"/>
                </a:solidFill>
                <a:latin typeface="Cocomat Pro Bold"/>
                <a:ea typeface="Cocomat Pro Bold"/>
                <a:cs typeface="Cocomat Pro Bold"/>
                <a:sym typeface="Cocomat Pro Bold"/>
              </a:rPr>
              <a:t>Addresses issues related to the training of GANs, such as instability and mode collapse, by ensuring that the network does not become too powerful.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28700" y="6397700"/>
            <a:ext cx="6480069" cy="3562143"/>
          </a:xfrm>
          <a:custGeom>
            <a:avLst/>
            <a:gdLst/>
            <a:ahLst/>
            <a:cxnLst/>
            <a:rect r="r" b="b" t="t" l="l"/>
            <a:pathLst>
              <a:path h="3562143" w="6480069">
                <a:moveTo>
                  <a:pt x="0" y="0"/>
                </a:moveTo>
                <a:lnTo>
                  <a:pt x="6480069" y="0"/>
                </a:lnTo>
                <a:lnTo>
                  <a:pt x="6480069" y="3562143"/>
                </a:lnTo>
                <a:lnTo>
                  <a:pt x="0" y="3562143"/>
                </a:lnTo>
                <a:lnTo>
                  <a:pt x="0" y="0"/>
                </a:lnTo>
                <a:close/>
              </a:path>
            </a:pathLst>
          </a:custGeom>
          <a:blipFill>
            <a:blip r:embed="rId13"/>
            <a:stretch>
              <a:fillRect l="0" t="0" r="0" b="0"/>
            </a:stretch>
          </a:blipFill>
        </p:spPr>
      </p:sp>
      <p:sp>
        <p:nvSpPr>
          <p:cNvPr name="TextBox 10" id="10"/>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DCGAN Improved</a:t>
            </a:r>
          </a:p>
        </p:txBody>
      </p:sp>
      <p:sp>
        <p:nvSpPr>
          <p:cNvPr name="TextBox 11" id="11"/>
          <p:cNvSpPr txBox="true"/>
          <p:nvPr/>
        </p:nvSpPr>
        <p:spPr>
          <a:xfrm rot="0">
            <a:off x="1028700" y="1912302"/>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Before:</a:t>
            </a:r>
          </a:p>
        </p:txBody>
      </p:sp>
      <p:sp>
        <p:nvSpPr>
          <p:cNvPr name="Freeform 12" id="12"/>
          <p:cNvSpPr/>
          <p:nvPr/>
        </p:nvSpPr>
        <p:spPr>
          <a:xfrm flipH="false" flipV="false" rot="0">
            <a:off x="1028700" y="2176906"/>
            <a:ext cx="6480069" cy="3562143"/>
          </a:xfrm>
          <a:custGeom>
            <a:avLst/>
            <a:gdLst/>
            <a:ahLst/>
            <a:cxnLst/>
            <a:rect r="r" b="b" t="t" l="l"/>
            <a:pathLst>
              <a:path h="3562143" w="6480069">
                <a:moveTo>
                  <a:pt x="0" y="0"/>
                </a:moveTo>
                <a:lnTo>
                  <a:pt x="6480069" y="0"/>
                </a:lnTo>
                <a:lnTo>
                  <a:pt x="6480069" y="3562143"/>
                </a:lnTo>
                <a:lnTo>
                  <a:pt x="0" y="3562143"/>
                </a:lnTo>
                <a:lnTo>
                  <a:pt x="0" y="0"/>
                </a:lnTo>
                <a:close/>
              </a:path>
            </a:pathLst>
          </a:custGeom>
          <a:blipFill>
            <a:blip r:embed="rId14"/>
            <a:stretch>
              <a:fillRect l="0" t="0" r="0" b="0"/>
            </a:stretch>
          </a:blipFill>
        </p:spPr>
      </p:sp>
      <p:sp>
        <p:nvSpPr>
          <p:cNvPr name="Freeform 13" id="13"/>
          <p:cNvSpPr/>
          <p:nvPr/>
        </p:nvSpPr>
        <p:spPr>
          <a:xfrm flipH="false" flipV="false" rot="0">
            <a:off x="8221268" y="2245677"/>
            <a:ext cx="6317801" cy="3493372"/>
          </a:xfrm>
          <a:custGeom>
            <a:avLst/>
            <a:gdLst/>
            <a:ahLst/>
            <a:cxnLst/>
            <a:rect r="r" b="b" t="t" l="l"/>
            <a:pathLst>
              <a:path h="3493372" w="6317801">
                <a:moveTo>
                  <a:pt x="0" y="0"/>
                </a:moveTo>
                <a:lnTo>
                  <a:pt x="6317801" y="0"/>
                </a:lnTo>
                <a:lnTo>
                  <a:pt x="6317801" y="3493372"/>
                </a:lnTo>
                <a:lnTo>
                  <a:pt x="0" y="3493372"/>
                </a:lnTo>
                <a:lnTo>
                  <a:pt x="0" y="0"/>
                </a:lnTo>
                <a:close/>
              </a:path>
            </a:pathLst>
          </a:custGeom>
          <a:blipFill>
            <a:blip r:embed="rId15"/>
            <a:stretch>
              <a:fillRect l="0" t="0" r="0" b="0"/>
            </a:stretch>
          </a:blipFill>
        </p:spPr>
      </p:sp>
      <p:sp>
        <p:nvSpPr>
          <p:cNvPr name="Freeform 14" id="14"/>
          <p:cNvSpPr/>
          <p:nvPr/>
        </p:nvSpPr>
        <p:spPr>
          <a:xfrm flipH="false" flipV="false" rot="0">
            <a:off x="8221268" y="6330190"/>
            <a:ext cx="6317801" cy="3530757"/>
          </a:xfrm>
          <a:custGeom>
            <a:avLst/>
            <a:gdLst/>
            <a:ahLst/>
            <a:cxnLst/>
            <a:rect r="r" b="b" t="t" l="l"/>
            <a:pathLst>
              <a:path h="3530757" w="6317801">
                <a:moveTo>
                  <a:pt x="0" y="0"/>
                </a:moveTo>
                <a:lnTo>
                  <a:pt x="6317801" y="0"/>
                </a:lnTo>
                <a:lnTo>
                  <a:pt x="6317801" y="3530756"/>
                </a:lnTo>
                <a:lnTo>
                  <a:pt x="0" y="3530756"/>
                </a:lnTo>
                <a:lnTo>
                  <a:pt x="0" y="0"/>
                </a:lnTo>
                <a:close/>
              </a:path>
            </a:pathLst>
          </a:custGeom>
          <a:blipFill>
            <a:blip r:embed="rId16"/>
            <a:stretch>
              <a:fillRect l="0" t="0" r="0" b="0"/>
            </a:stretch>
          </a:blipFill>
        </p:spPr>
      </p:sp>
      <p:sp>
        <p:nvSpPr>
          <p:cNvPr name="TextBox 15" id="15"/>
          <p:cNvSpPr txBox="true"/>
          <p:nvPr/>
        </p:nvSpPr>
        <p:spPr>
          <a:xfrm rot="0">
            <a:off x="1028700" y="5996815"/>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After: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2986086" y="3304461"/>
            <a:ext cx="4869688" cy="1839039"/>
          </a:xfrm>
          <a:custGeom>
            <a:avLst/>
            <a:gdLst/>
            <a:ahLst/>
            <a:cxnLst/>
            <a:rect r="r" b="b" t="t" l="l"/>
            <a:pathLst>
              <a:path h="1839039" w="4869688">
                <a:moveTo>
                  <a:pt x="0" y="0"/>
                </a:moveTo>
                <a:lnTo>
                  <a:pt x="4869689" y="0"/>
                </a:lnTo>
                <a:lnTo>
                  <a:pt x="4869689" y="1839039"/>
                </a:lnTo>
                <a:lnTo>
                  <a:pt x="0" y="1839039"/>
                </a:lnTo>
                <a:lnTo>
                  <a:pt x="0" y="0"/>
                </a:lnTo>
                <a:close/>
              </a:path>
            </a:pathLst>
          </a:custGeom>
          <a:blipFill>
            <a:blip r:embed="rId13"/>
            <a:stretch>
              <a:fillRect l="0" t="-15396" r="-328" b="0"/>
            </a:stretch>
          </a:blipFill>
        </p:spPr>
      </p:sp>
      <p:sp>
        <p:nvSpPr>
          <p:cNvPr name="Freeform 10" id="10"/>
          <p:cNvSpPr/>
          <p:nvPr/>
        </p:nvSpPr>
        <p:spPr>
          <a:xfrm flipH="false" flipV="false" rot="0">
            <a:off x="12986086" y="6441430"/>
            <a:ext cx="3934338" cy="1839039"/>
          </a:xfrm>
          <a:custGeom>
            <a:avLst/>
            <a:gdLst/>
            <a:ahLst/>
            <a:cxnLst/>
            <a:rect r="r" b="b" t="t" l="l"/>
            <a:pathLst>
              <a:path h="1839039" w="3934338">
                <a:moveTo>
                  <a:pt x="0" y="0"/>
                </a:moveTo>
                <a:lnTo>
                  <a:pt x="3934338" y="0"/>
                </a:lnTo>
                <a:lnTo>
                  <a:pt x="3934338" y="1839039"/>
                </a:lnTo>
                <a:lnTo>
                  <a:pt x="0" y="1839039"/>
                </a:lnTo>
                <a:lnTo>
                  <a:pt x="0" y="0"/>
                </a:lnTo>
                <a:close/>
              </a:path>
            </a:pathLst>
          </a:custGeom>
          <a:blipFill>
            <a:blip r:embed="rId14"/>
            <a:stretch>
              <a:fillRect l="0" t="0" r="0" b="0"/>
            </a:stretch>
          </a:blipFill>
        </p:spPr>
      </p:sp>
      <p:sp>
        <p:nvSpPr>
          <p:cNvPr name="Freeform 11" id="11"/>
          <p:cNvSpPr/>
          <p:nvPr/>
        </p:nvSpPr>
        <p:spPr>
          <a:xfrm flipH="false" flipV="false" rot="0">
            <a:off x="1028700" y="5825418"/>
            <a:ext cx="5956567" cy="3309204"/>
          </a:xfrm>
          <a:custGeom>
            <a:avLst/>
            <a:gdLst/>
            <a:ahLst/>
            <a:cxnLst/>
            <a:rect r="r" b="b" t="t" l="l"/>
            <a:pathLst>
              <a:path h="3309204" w="5956567">
                <a:moveTo>
                  <a:pt x="0" y="0"/>
                </a:moveTo>
                <a:lnTo>
                  <a:pt x="5956567" y="0"/>
                </a:lnTo>
                <a:lnTo>
                  <a:pt x="5956567" y="3309204"/>
                </a:lnTo>
                <a:lnTo>
                  <a:pt x="0" y="3309204"/>
                </a:lnTo>
                <a:lnTo>
                  <a:pt x="0" y="0"/>
                </a:lnTo>
                <a:close/>
              </a:path>
            </a:pathLst>
          </a:custGeom>
          <a:blipFill>
            <a:blip r:embed="rId15"/>
            <a:stretch>
              <a:fillRect l="0" t="0" r="0" b="0"/>
            </a:stretch>
          </a:blipFill>
        </p:spPr>
      </p:sp>
      <p:sp>
        <p:nvSpPr>
          <p:cNvPr name="Freeform 12" id="12"/>
          <p:cNvSpPr/>
          <p:nvPr/>
        </p:nvSpPr>
        <p:spPr>
          <a:xfrm flipH="false" flipV="false" rot="0">
            <a:off x="6985267" y="5825418"/>
            <a:ext cx="5554052" cy="3071064"/>
          </a:xfrm>
          <a:custGeom>
            <a:avLst/>
            <a:gdLst/>
            <a:ahLst/>
            <a:cxnLst/>
            <a:rect r="r" b="b" t="t" l="l"/>
            <a:pathLst>
              <a:path h="3071064" w="5554052">
                <a:moveTo>
                  <a:pt x="0" y="0"/>
                </a:moveTo>
                <a:lnTo>
                  <a:pt x="5554052" y="0"/>
                </a:lnTo>
                <a:lnTo>
                  <a:pt x="5554052" y="3071064"/>
                </a:lnTo>
                <a:lnTo>
                  <a:pt x="0" y="3071064"/>
                </a:lnTo>
                <a:lnTo>
                  <a:pt x="0" y="0"/>
                </a:lnTo>
                <a:close/>
              </a:path>
            </a:pathLst>
          </a:custGeom>
          <a:blipFill>
            <a:blip r:embed="rId16"/>
            <a:stretch>
              <a:fillRect l="0" t="0" r="0" b="0"/>
            </a:stretch>
          </a:blipFill>
        </p:spPr>
      </p:sp>
      <p:sp>
        <p:nvSpPr>
          <p:cNvPr name="TextBox 13" id="13"/>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DCGAN Improved</a:t>
            </a:r>
          </a:p>
        </p:txBody>
      </p:sp>
      <p:sp>
        <p:nvSpPr>
          <p:cNvPr name="TextBox 14" id="14"/>
          <p:cNvSpPr txBox="true"/>
          <p:nvPr/>
        </p:nvSpPr>
        <p:spPr>
          <a:xfrm rot="0">
            <a:off x="1028700" y="1912302"/>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Before:</a:t>
            </a:r>
          </a:p>
        </p:txBody>
      </p:sp>
      <p:sp>
        <p:nvSpPr>
          <p:cNvPr name="TextBox 15" id="15"/>
          <p:cNvSpPr txBox="true"/>
          <p:nvPr/>
        </p:nvSpPr>
        <p:spPr>
          <a:xfrm rot="0">
            <a:off x="1028700" y="5492043"/>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After:</a:t>
            </a:r>
          </a:p>
        </p:txBody>
      </p:sp>
      <p:sp>
        <p:nvSpPr>
          <p:cNvPr name="Freeform 16" id="16"/>
          <p:cNvSpPr/>
          <p:nvPr/>
        </p:nvSpPr>
        <p:spPr>
          <a:xfrm flipH="false" flipV="false" rot="0">
            <a:off x="1028700" y="2255772"/>
            <a:ext cx="5956567" cy="3274370"/>
          </a:xfrm>
          <a:custGeom>
            <a:avLst/>
            <a:gdLst/>
            <a:ahLst/>
            <a:cxnLst/>
            <a:rect r="r" b="b" t="t" l="l"/>
            <a:pathLst>
              <a:path h="3274370" w="5956567">
                <a:moveTo>
                  <a:pt x="0" y="0"/>
                </a:moveTo>
                <a:lnTo>
                  <a:pt x="5956567" y="0"/>
                </a:lnTo>
                <a:lnTo>
                  <a:pt x="5956567" y="3274371"/>
                </a:lnTo>
                <a:lnTo>
                  <a:pt x="0" y="3274371"/>
                </a:lnTo>
                <a:lnTo>
                  <a:pt x="0" y="0"/>
                </a:lnTo>
                <a:close/>
              </a:path>
            </a:pathLst>
          </a:custGeom>
          <a:blipFill>
            <a:blip r:embed="rId17"/>
            <a:stretch>
              <a:fillRect l="0" t="0" r="0" b="0"/>
            </a:stretch>
          </a:blipFill>
        </p:spPr>
      </p:sp>
      <p:sp>
        <p:nvSpPr>
          <p:cNvPr name="Freeform 17" id="17"/>
          <p:cNvSpPr/>
          <p:nvPr/>
        </p:nvSpPr>
        <p:spPr>
          <a:xfrm flipH="false" flipV="false" rot="0">
            <a:off x="6985267" y="2255772"/>
            <a:ext cx="5921733" cy="3274370"/>
          </a:xfrm>
          <a:custGeom>
            <a:avLst/>
            <a:gdLst/>
            <a:ahLst/>
            <a:cxnLst/>
            <a:rect r="r" b="b" t="t" l="l"/>
            <a:pathLst>
              <a:path h="3274370" w="5921733">
                <a:moveTo>
                  <a:pt x="0" y="0"/>
                </a:moveTo>
                <a:lnTo>
                  <a:pt x="5921734" y="0"/>
                </a:lnTo>
                <a:lnTo>
                  <a:pt x="5921734" y="3274371"/>
                </a:lnTo>
                <a:lnTo>
                  <a:pt x="0" y="3274371"/>
                </a:lnTo>
                <a:lnTo>
                  <a:pt x="0" y="0"/>
                </a:lnTo>
                <a:close/>
              </a:path>
            </a:pathLst>
          </a:custGeom>
          <a:blipFill>
            <a:blip r:embed="rId18"/>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pic>
        <p:nvPicPr>
          <p:cNvPr name="Picture 9" id="9">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0" r="0" b="0"/>
          <a:stretch>
            <a:fillRect/>
          </a:stretch>
        </p:blipFill>
        <p:spPr>
          <a:xfrm flipH="false" flipV="false" rot="0">
            <a:off x="0" y="2119821"/>
            <a:ext cx="10972800" cy="8229600"/>
          </a:xfrm>
          <a:prstGeom prst="rect">
            <a:avLst/>
          </a:prstGeom>
        </p:spPr>
      </p:pic>
      <p:sp>
        <p:nvSpPr>
          <p:cNvPr name="Freeform 10" id="10"/>
          <p:cNvSpPr/>
          <p:nvPr/>
        </p:nvSpPr>
        <p:spPr>
          <a:xfrm flipH="false" flipV="false" rot="0">
            <a:off x="12302461" y="6335283"/>
            <a:ext cx="5352185" cy="4014139"/>
          </a:xfrm>
          <a:custGeom>
            <a:avLst/>
            <a:gdLst/>
            <a:ahLst/>
            <a:cxnLst/>
            <a:rect r="r" b="b" t="t" l="l"/>
            <a:pathLst>
              <a:path h="4014139" w="5352185">
                <a:moveTo>
                  <a:pt x="0" y="0"/>
                </a:moveTo>
                <a:lnTo>
                  <a:pt x="5352185" y="0"/>
                </a:lnTo>
                <a:lnTo>
                  <a:pt x="5352185" y="4014138"/>
                </a:lnTo>
                <a:lnTo>
                  <a:pt x="0" y="4014138"/>
                </a:lnTo>
                <a:lnTo>
                  <a:pt x="0" y="0"/>
                </a:lnTo>
                <a:close/>
              </a:path>
            </a:pathLst>
          </a:custGeom>
          <a:blipFill>
            <a:blip r:embed="rId16"/>
            <a:stretch>
              <a:fillRect l="0" t="0" r="0" b="0"/>
            </a:stretch>
          </a:blipFill>
        </p:spPr>
      </p:sp>
      <p:sp>
        <p:nvSpPr>
          <p:cNvPr name="Freeform 11" id="11"/>
          <p:cNvSpPr/>
          <p:nvPr/>
        </p:nvSpPr>
        <p:spPr>
          <a:xfrm flipH="false" flipV="false" rot="0">
            <a:off x="12302461" y="1876097"/>
            <a:ext cx="5352185" cy="4014139"/>
          </a:xfrm>
          <a:custGeom>
            <a:avLst/>
            <a:gdLst/>
            <a:ahLst/>
            <a:cxnLst/>
            <a:rect r="r" b="b" t="t" l="l"/>
            <a:pathLst>
              <a:path h="4014139" w="5352185">
                <a:moveTo>
                  <a:pt x="0" y="0"/>
                </a:moveTo>
                <a:lnTo>
                  <a:pt x="5352185" y="0"/>
                </a:lnTo>
                <a:lnTo>
                  <a:pt x="5352185" y="4014139"/>
                </a:lnTo>
                <a:lnTo>
                  <a:pt x="0" y="4014139"/>
                </a:lnTo>
                <a:lnTo>
                  <a:pt x="0" y="0"/>
                </a:lnTo>
                <a:close/>
              </a:path>
            </a:pathLst>
          </a:custGeom>
          <a:blipFill>
            <a:blip r:embed="rId17"/>
            <a:stretch>
              <a:fillRect l="0" t="0" r="0" b="0"/>
            </a:stretch>
          </a:blipFill>
        </p:spPr>
      </p:sp>
      <p:sp>
        <p:nvSpPr>
          <p:cNvPr name="TextBox 12" id="12"/>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DCGAN Improved</a:t>
            </a:r>
          </a:p>
        </p:txBody>
      </p:sp>
      <p:sp>
        <p:nvSpPr>
          <p:cNvPr name="TextBox 13" id="13"/>
          <p:cNvSpPr txBox="true"/>
          <p:nvPr/>
        </p:nvSpPr>
        <p:spPr>
          <a:xfrm rot="0">
            <a:off x="11182135" y="2081721"/>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Before:</a:t>
            </a:r>
          </a:p>
        </p:txBody>
      </p:sp>
      <p:sp>
        <p:nvSpPr>
          <p:cNvPr name="TextBox 14" id="14"/>
          <p:cNvSpPr txBox="true"/>
          <p:nvPr/>
        </p:nvSpPr>
        <p:spPr>
          <a:xfrm rot="0">
            <a:off x="11342649" y="6297183"/>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After:</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4486493" y="4875429"/>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1548840" y="48570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7424145"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0358995"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817675" y="2443660"/>
            <a:ext cx="8822997" cy="1194435"/>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Cocomat Pro Bold"/>
                <a:ea typeface="Cocomat Pro Bold"/>
                <a:cs typeface="Cocomat Pro Bold"/>
                <a:sym typeface="Cocomat Pro Bold"/>
              </a:rPr>
              <a:t>Content</a:t>
            </a:r>
          </a:p>
        </p:txBody>
      </p:sp>
      <p:sp>
        <p:nvSpPr>
          <p:cNvPr name="TextBox 17" id="17"/>
          <p:cNvSpPr txBox="true"/>
          <p:nvPr/>
        </p:nvSpPr>
        <p:spPr>
          <a:xfrm rot="0">
            <a:off x="701206" y="5606516"/>
            <a:ext cx="2197323" cy="13366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Data Exploration</a:t>
            </a:r>
          </a:p>
        </p:txBody>
      </p:sp>
      <p:sp>
        <p:nvSpPr>
          <p:cNvPr name="Freeform 18" id="18"/>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0" id="20"/>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1" id="21"/>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2" id="22"/>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3" id="23"/>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4" id="24"/>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5" id="25"/>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grpSp>
        <p:nvGrpSpPr>
          <p:cNvPr name="Group 26" id="26"/>
          <p:cNvGrpSpPr/>
          <p:nvPr/>
        </p:nvGrpSpPr>
        <p:grpSpPr>
          <a:xfrm rot="0">
            <a:off x="13299451" y="4857014"/>
            <a:ext cx="502056" cy="50205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28" id="28"/>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9" id="29"/>
          <p:cNvGrpSpPr/>
          <p:nvPr/>
        </p:nvGrpSpPr>
        <p:grpSpPr>
          <a:xfrm rot="0">
            <a:off x="16237104" y="4823914"/>
            <a:ext cx="502056" cy="50205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31" id="31"/>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32" id="32"/>
          <p:cNvSpPr txBox="true"/>
          <p:nvPr/>
        </p:nvSpPr>
        <p:spPr>
          <a:xfrm rot="0">
            <a:off x="3268694" y="5606516"/>
            <a:ext cx="2940273" cy="13366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Data Preprocessing</a:t>
            </a:r>
          </a:p>
        </p:txBody>
      </p:sp>
      <p:sp>
        <p:nvSpPr>
          <p:cNvPr name="TextBox 33" id="33"/>
          <p:cNvSpPr txBox="true"/>
          <p:nvPr/>
        </p:nvSpPr>
        <p:spPr>
          <a:xfrm rot="0">
            <a:off x="6579133" y="5606516"/>
            <a:ext cx="2197323" cy="13366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Model Building</a:t>
            </a:r>
          </a:p>
        </p:txBody>
      </p:sp>
      <p:sp>
        <p:nvSpPr>
          <p:cNvPr name="TextBox 34" id="34"/>
          <p:cNvSpPr txBox="true"/>
          <p:nvPr/>
        </p:nvSpPr>
        <p:spPr>
          <a:xfrm rot="0">
            <a:off x="12456837" y="5606516"/>
            <a:ext cx="2197323" cy="13366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Model Evaluation</a:t>
            </a:r>
          </a:p>
        </p:txBody>
      </p:sp>
      <p:sp>
        <p:nvSpPr>
          <p:cNvPr name="TextBox 35" id="35"/>
          <p:cNvSpPr txBox="true"/>
          <p:nvPr/>
        </p:nvSpPr>
        <p:spPr>
          <a:xfrm rot="0">
            <a:off x="9229174" y="5606516"/>
            <a:ext cx="2761699" cy="13366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Model Improvement</a:t>
            </a:r>
          </a:p>
        </p:txBody>
      </p:sp>
      <p:sp>
        <p:nvSpPr>
          <p:cNvPr name="TextBox 36" id="36"/>
          <p:cNvSpPr txBox="true"/>
          <p:nvPr/>
        </p:nvSpPr>
        <p:spPr>
          <a:xfrm rot="0">
            <a:off x="15406635" y="5606516"/>
            <a:ext cx="2197323" cy="6889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568541"/>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DCGAN Improved</a:t>
            </a:r>
          </a:p>
        </p:txBody>
      </p:sp>
      <p:sp>
        <p:nvSpPr>
          <p:cNvPr name="TextBox 10" id="10"/>
          <p:cNvSpPr txBox="true"/>
          <p:nvPr/>
        </p:nvSpPr>
        <p:spPr>
          <a:xfrm rot="0">
            <a:off x="0" y="3960051"/>
            <a:ext cx="18288000" cy="4945380"/>
          </a:xfrm>
          <a:prstGeom prst="rect">
            <a:avLst/>
          </a:prstGeom>
        </p:spPr>
        <p:txBody>
          <a:bodyPr anchor="t" rtlCol="false" tIns="0" lIns="0" bIns="0" rIns="0">
            <a:spAutoFit/>
          </a:bodyPr>
          <a:lstStyle/>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Discriminator Loss:</a:t>
            </a:r>
            <a:r>
              <a:rPr lang="en-US" sz="1700" spc="102">
                <a:solidFill>
                  <a:srgbClr val="000000"/>
                </a:solidFill>
                <a:latin typeface="Cocomat Pro Bold"/>
                <a:ea typeface="Cocomat Pro Bold"/>
                <a:cs typeface="Cocomat Pro Bold"/>
                <a:sym typeface="Cocomat Pro Bold"/>
              </a:rPr>
              <a:t> The improved D loss of 0.6500 is lower than the base value of 0.6919, indicating that the discriminator is learning better at distinguishing between real and generated images.</a:t>
            </a:r>
          </a:p>
          <a:p>
            <a:pPr algn="l">
              <a:lnSpc>
                <a:spcPts val="2295"/>
              </a:lnSpc>
            </a:pPr>
          </a:p>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Generator Loss:</a:t>
            </a:r>
            <a:r>
              <a:rPr lang="en-US" sz="1700" spc="102">
                <a:solidFill>
                  <a:srgbClr val="000000"/>
                </a:solidFill>
                <a:latin typeface="Cocomat Pro Bold"/>
                <a:ea typeface="Cocomat Pro Bold"/>
                <a:cs typeface="Cocomat Pro Bold"/>
                <a:sym typeface="Cocomat Pro Bold"/>
              </a:rPr>
              <a:t> The improved G loss of 0.6270 is lower than the base value of 0.7130, suggesting that the generator is performing better at producing images that fool the discriminator.</a:t>
            </a:r>
          </a:p>
          <a:p>
            <a:pPr algn="l">
              <a:lnSpc>
                <a:spcPts val="2295"/>
              </a:lnSpc>
            </a:pPr>
          </a:p>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Discriminator Accuracy:</a:t>
            </a:r>
            <a:r>
              <a:rPr lang="en-US" sz="1700" spc="102">
                <a:solidFill>
                  <a:srgbClr val="000000"/>
                </a:solidFill>
                <a:latin typeface="Cocomat Pro Bold"/>
                <a:ea typeface="Cocomat Pro Bold"/>
                <a:cs typeface="Cocomat Pro Bold"/>
                <a:sym typeface="Cocomat Pro Bold"/>
              </a:rPr>
              <a:t> The increased D accuracy of 60.94% (up from 53.52%) shows that the discriminator is more accurate in its classification, which generally reflects an improved learning process.</a:t>
            </a:r>
          </a:p>
          <a:p>
            <a:pPr algn="l">
              <a:lnSpc>
                <a:spcPts val="2295"/>
              </a:lnSpc>
            </a:pPr>
          </a:p>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Discriminator KL Divergence:</a:t>
            </a:r>
            <a:r>
              <a:rPr lang="en-US" sz="1700" spc="102">
                <a:solidFill>
                  <a:srgbClr val="000000"/>
                </a:solidFill>
                <a:latin typeface="Cocomat Pro Bold"/>
                <a:ea typeface="Cocomat Pro Bold"/>
                <a:cs typeface="Cocomat Pro Bold"/>
                <a:sym typeface="Cocomat Pro Bold"/>
              </a:rPr>
              <a:t> The improved value of 0.0367 is unusual, as KL divergence is typically not so small. This might indicate an issue with numerical stability or computation.</a:t>
            </a:r>
          </a:p>
          <a:p>
            <a:pPr algn="l">
              <a:lnSpc>
                <a:spcPts val="2295"/>
              </a:lnSpc>
            </a:pPr>
          </a:p>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Generator KL Divergence:</a:t>
            </a:r>
            <a:r>
              <a:rPr lang="en-US" sz="1700" spc="102">
                <a:solidFill>
                  <a:srgbClr val="000000"/>
                </a:solidFill>
                <a:latin typeface="Cocomat Pro Bold"/>
                <a:ea typeface="Cocomat Pro Bold"/>
                <a:cs typeface="Cocomat Pro Bold"/>
                <a:sym typeface="Cocomat Pro Bold"/>
              </a:rPr>
              <a:t> The improved G KL divergence of 0.6263 (down from 0.7130) is better, showing that the generator's output is closer to the target distribution.</a:t>
            </a:r>
          </a:p>
          <a:p>
            <a:pPr algn="l">
              <a:lnSpc>
                <a:spcPts val="2295"/>
              </a:lnSpc>
            </a:pPr>
          </a:p>
          <a:p>
            <a:pPr algn="l" marL="367031" indent="-183515" lvl="1">
              <a:lnSpc>
                <a:spcPts val="2295"/>
              </a:lnSpc>
              <a:spcBef>
                <a:spcPct val="0"/>
              </a:spcBef>
              <a:buFont typeface="Arial"/>
              <a:buChar char="•"/>
            </a:pPr>
            <a:r>
              <a:rPr lang="en-US" sz="1700" spc="102" u="sng">
                <a:solidFill>
                  <a:srgbClr val="000000"/>
                </a:solidFill>
                <a:latin typeface="Cocomat Pro Bold"/>
                <a:ea typeface="Cocomat Pro Bold"/>
                <a:cs typeface="Cocomat Pro Bold"/>
                <a:sym typeface="Cocomat Pro Bold"/>
              </a:rPr>
              <a:t>FID:</a:t>
            </a:r>
            <a:r>
              <a:rPr lang="en-US" sz="1700" spc="102">
                <a:solidFill>
                  <a:srgbClr val="000000"/>
                </a:solidFill>
                <a:latin typeface="Cocomat Pro Bold"/>
                <a:ea typeface="Cocomat Pro Bold"/>
                <a:cs typeface="Cocomat Pro Bold"/>
                <a:sym typeface="Cocomat Pro Bold"/>
              </a:rPr>
              <a:t> The FID has increased from 38.71 to 59.05. An increase in FID suggests that the image quality or diversity of the generated images has decreased, which might be a result of changes in training dynamics or other factors.</a:t>
            </a:r>
          </a:p>
        </p:txBody>
      </p:sp>
      <p:sp>
        <p:nvSpPr>
          <p:cNvPr name="Freeform 11" id="11"/>
          <p:cNvSpPr/>
          <p:nvPr/>
        </p:nvSpPr>
        <p:spPr>
          <a:xfrm flipH="false" flipV="false" rot="0">
            <a:off x="3027021" y="1737955"/>
            <a:ext cx="4869688" cy="1839039"/>
          </a:xfrm>
          <a:custGeom>
            <a:avLst/>
            <a:gdLst/>
            <a:ahLst/>
            <a:cxnLst/>
            <a:rect r="r" b="b" t="t" l="l"/>
            <a:pathLst>
              <a:path h="1839039" w="4869688">
                <a:moveTo>
                  <a:pt x="0" y="0"/>
                </a:moveTo>
                <a:lnTo>
                  <a:pt x="4869689" y="0"/>
                </a:lnTo>
                <a:lnTo>
                  <a:pt x="4869689" y="1839040"/>
                </a:lnTo>
                <a:lnTo>
                  <a:pt x="0" y="1839040"/>
                </a:lnTo>
                <a:lnTo>
                  <a:pt x="0" y="0"/>
                </a:lnTo>
                <a:close/>
              </a:path>
            </a:pathLst>
          </a:custGeom>
          <a:blipFill>
            <a:blip r:embed="rId13"/>
            <a:stretch>
              <a:fillRect l="0" t="-15396" r="-328" b="0"/>
            </a:stretch>
          </a:blipFill>
        </p:spPr>
      </p:sp>
      <p:sp>
        <p:nvSpPr>
          <p:cNvPr name="Freeform 12" id="12"/>
          <p:cNvSpPr/>
          <p:nvPr/>
        </p:nvSpPr>
        <p:spPr>
          <a:xfrm flipH="false" flipV="false" rot="0">
            <a:off x="11904404" y="1564513"/>
            <a:ext cx="4694474" cy="2185925"/>
          </a:xfrm>
          <a:custGeom>
            <a:avLst/>
            <a:gdLst/>
            <a:ahLst/>
            <a:cxnLst/>
            <a:rect r="r" b="b" t="t" l="l"/>
            <a:pathLst>
              <a:path h="2185925" w="4694474">
                <a:moveTo>
                  <a:pt x="0" y="0"/>
                </a:moveTo>
                <a:lnTo>
                  <a:pt x="4694474" y="0"/>
                </a:lnTo>
                <a:lnTo>
                  <a:pt x="4694474" y="2185924"/>
                </a:lnTo>
                <a:lnTo>
                  <a:pt x="0" y="2185924"/>
                </a:lnTo>
                <a:lnTo>
                  <a:pt x="0" y="0"/>
                </a:lnTo>
                <a:close/>
              </a:path>
            </a:pathLst>
          </a:custGeom>
          <a:blipFill>
            <a:blip r:embed="rId14"/>
            <a:stretch>
              <a:fillRect l="-1621" t="0" r="-3169" b="-2065"/>
            </a:stretch>
          </a:blipFill>
        </p:spPr>
      </p:sp>
      <p:sp>
        <p:nvSpPr>
          <p:cNvPr name="TextBox 13" id="13"/>
          <p:cNvSpPr txBox="true"/>
          <p:nvPr/>
        </p:nvSpPr>
        <p:spPr>
          <a:xfrm rot="0">
            <a:off x="1220483" y="1764664"/>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Before:</a:t>
            </a:r>
          </a:p>
        </p:txBody>
      </p:sp>
      <p:sp>
        <p:nvSpPr>
          <p:cNvPr name="TextBox 14" id="14"/>
          <p:cNvSpPr txBox="true"/>
          <p:nvPr/>
        </p:nvSpPr>
        <p:spPr>
          <a:xfrm rot="0">
            <a:off x="10726354" y="2059939"/>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After:</a:t>
            </a:r>
          </a:p>
        </p:txBody>
      </p:sp>
      <p:sp>
        <p:nvSpPr>
          <p:cNvPr name="TextBox 15" id="15"/>
          <p:cNvSpPr txBox="true"/>
          <p:nvPr/>
        </p:nvSpPr>
        <p:spPr>
          <a:xfrm rot="0">
            <a:off x="64400" y="8876856"/>
            <a:ext cx="18288000" cy="1154430"/>
          </a:xfrm>
          <a:prstGeom prst="rect">
            <a:avLst/>
          </a:prstGeom>
        </p:spPr>
        <p:txBody>
          <a:bodyPr anchor="t" rtlCol="false" tIns="0" lIns="0" bIns="0" rIns="0">
            <a:spAutoFit/>
          </a:bodyPr>
          <a:lstStyle/>
          <a:p>
            <a:pPr algn="l">
              <a:lnSpc>
                <a:spcPts val="2295"/>
              </a:lnSpc>
            </a:pPr>
          </a:p>
          <a:p>
            <a:pPr algn="l">
              <a:lnSpc>
                <a:spcPts val="2295"/>
              </a:lnSpc>
            </a:pPr>
            <a:r>
              <a:rPr lang="en-US" sz="1700" spc="102">
                <a:solidFill>
                  <a:srgbClr val="000000"/>
                </a:solidFill>
                <a:latin typeface="Cocomat Pro Bold"/>
                <a:ea typeface="Cocomat Pro Bold"/>
                <a:cs typeface="Cocomat Pro Bold"/>
                <a:sym typeface="Cocomat Pro Bold"/>
              </a:rPr>
              <a:t>The improved metrics show progress in some areas, particularly with reduced generator loss and improved discriminator accuracy. However, the increase in FID suggests that the overall quality of generated images may have worsened.</a:t>
            </a:r>
          </a:p>
          <a:p>
            <a:pPr algn="l" marL="0" indent="0" lvl="0">
              <a:lnSpc>
                <a:spcPts val="2295"/>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5799815"/>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After:</a:t>
            </a:r>
          </a:p>
        </p:txBody>
      </p:sp>
      <p:sp>
        <p:nvSpPr>
          <p:cNvPr name="Freeform 10" id="10"/>
          <p:cNvSpPr/>
          <p:nvPr/>
        </p:nvSpPr>
        <p:spPr>
          <a:xfrm flipH="false" flipV="false" rot="0">
            <a:off x="1028700" y="2245677"/>
            <a:ext cx="6366669" cy="3592238"/>
          </a:xfrm>
          <a:custGeom>
            <a:avLst/>
            <a:gdLst/>
            <a:ahLst/>
            <a:cxnLst/>
            <a:rect r="r" b="b" t="t" l="l"/>
            <a:pathLst>
              <a:path h="3592238" w="6366669">
                <a:moveTo>
                  <a:pt x="0" y="0"/>
                </a:moveTo>
                <a:lnTo>
                  <a:pt x="6366669" y="0"/>
                </a:lnTo>
                <a:lnTo>
                  <a:pt x="6366669" y="3592238"/>
                </a:lnTo>
                <a:lnTo>
                  <a:pt x="0" y="3592238"/>
                </a:lnTo>
                <a:lnTo>
                  <a:pt x="0" y="0"/>
                </a:lnTo>
                <a:close/>
              </a:path>
            </a:pathLst>
          </a:custGeom>
          <a:blipFill>
            <a:blip r:embed="rId13"/>
            <a:stretch>
              <a:fillRect l="0" t="0" r="0" b="0"/>
            </a:stretch>
          </a:blipFill>
        </p:spPr>
      </p:sp>
      <p:sp>
        <p:nvSpPr>
          <p:cNvPr name="Freeform 11" id="11"/>
          <p:cNvSpPr/>
          <p:nvPr/>
        </p:nvSpPr>
        <p:spPr>
          <a:xfrm flipH="false" flipV="false" rot="0">
            <a:off x="8986821" y="2281599"/>
            <a:ext cx="6366669" cy="3520393"/>
          </a:xfrm>
          <a:custGeom>
            <a:avLst/>
            <a:gdLst/>
            <a:ahLst/>
            <a:cxnLst/>
            <a:rect r="r" b="b" t="t" l="l"/>
            <a:pathLst>
              <a:path h="3520393" w="6366669">
                <a:moveTo>
                  <a:pt x="0" y="0"/>
                </a:moveTo>
                <a:lnTo>
                  <a:pt x="6366668" y="0"/>
                </a:lnTo>
                <a:lnTo>
                  <a:pt x="6366668" y="3520393"/>
                </a:lnTo>
                <a:lnTo>
                  <a:pt x="0" y="3520393"/>
                </a:lnTo>
                <a:lnTo>
                  <a:pt x="0" y="0"/>
                </a:lnTo>
                <a:close/>
              </a:path>
            </a:pathLst>
          </a:custGeom>
          <a:blipFill>
            <a:blip r:embed="rId14"/>
            <a:stretch>
              <a:fillRect l="0" t="0" r="0" b="0"/>
            </a:stretch>
          </a:blipFill>
        </p:spPr>
      </p:sp>
      <p:sp>
        <p:nvSpPr>
          <p:cNvPr name="Freeform 12" id="12"/>
          <p:cNvSpPr/>
          <p:nvPr/>
        </p:nvSpPr>
        <p:spPr>
          <a:xfrm flipH="false" flipV="false" rot="0">
            <a:off x="1028700" y="6133190"/>
            <a:ext cx="6366669" cy="3537038"/>
          </a:xfrm>
          <a:custGeom>
            <a:avLst/>
            <a:gdLst/>
            <a:ahLst/>
            <a:cxnLst/>
            <a:rect r="r" b="b" t="t" l="l"/>
            <a:pathLst>
              <a:path h="3537038" w="6366669">
                <a:moveTo>
                  <a:pt x="0" y="0"/>
                </a:moveTo>
                <a:lnTo>
                  <a:pt x="6366669" y="0"/>
                </a:lnTo>
                <a:lnTo>
                  <a:pt x="6366669" y="3537038"/>
                </a:lnTo>
                <a:lnTo>
                  <a:pt x="0" y="3537038"/>
                </a:lnTo>
                <a:lnTo>
                  <a:pt x="0" y="0"/>
                </a:lnTo>
                <a:close/>
              </a:path>
            </a:pathLst>
          </a:custGeom>
          <a:blipFill>
            <a:blip r:embed="rId15"/>
            <a:stretch>
              <a:fillRect l="0" t="0" r="0" b="0"/>
            </a:stretch>
          </a:blipFill>
        </p:spPr>
      </p:sp>
      <p:sp>
        <p:nvSpPr>
          <p:cNvPr name="Freeform 13" id="13"/>
          <p:cNvSpPr/>
          <p:nvPr/>
        </p:nvSpPr>
        <p:spPr>
          <a:xfrm flipH="false" flipV="false" rot="0">
            <a:off x="8986821" y="6116387"/>
            <a:ext cx="6366669" cy="3553841"/>
          </a:xfrm>
          <a:custGeom>
            <a:avLst/>
            <a:gdLst/>
            <a:ahLst/>
            <a:cxnLst/>
            <a:rect r="r" b="b" t="t" l="l"/>
            <a:pathLst>
              <a:path h="3553841" w="6366669">
                <a:moveTo>
                  <a:pt x="0" y="0"/>
                </a:moveTo>
                <a:lnTo>
                  <a:pt x="6366668" y="0"/>
                </a:lnTo>
                <a:lnTo>
                  <a:pt x="6366668" y="3553841"/>
                </a:lnTo>
                <a:lnTo>
                  <a:pt x="0" y="3553841"/>
                </a:lnTo>
                <a:lnTo>
                  <a:pt x="0" y="0"/>
                </a:lnTo>
                <a:close/>
              </a:path>
            </a:pathLst>
          </a:custGeom>
          <a:blipFill>
            <a:blip r:embed="rId16"/>
            <a:stretch>
              <a:fillRect l="0" t="0" r="0" b="0"/>
            </a:stretch>
          </a:blipFill>
        </p:spPr>
      </p:sp>
      <p:sp>
        <p:nvSpPr>
          <p:cNvPr name="TextBox 14" id="14"/>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CGAN Improved</a:t>
            </a:r>
          </a:p>
        </p:txBody>
      </p:sp>
      <p:sp>
        <p:nvSpPr>
          <p:cNvPr name="TextBox 15" id="15"/>
          <p:cNvSpPr txBox="true"/>
          <p:nvPr/>
        </p:nvSpPr>
        <p:spPr>
          <a:xfrm rot="0">
            <a:off x="1028700" y="1912302"/>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Before: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CGAN Improved</a:t>
            </a:r>
          </a:p>
        </p:txBody>
      </p:sp>
      <p:sp>
        <p:nvSpPr>
          <p:cNvPr name="TextBox 10" id="10"/>
          <p:cNvSpPr txBox="true"/>
          <p:nvPr/>
        </p:nvSpPr>
        <p:spPr>
          <a:xfrm rot="0">
            <a:off x="1028700" y="1912302"/>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Before:</a:t>
            </a:r>
          </a:p>
        </p:txBody>
      </p:sp>
      <p:sp>
        <p:nvSpPr>
          <p:cNvPr name="Freeform 11" id="11"/>
          <p:cNvSpPr/>
          <p:nvPr/>
        </p:nvSpPr>
        <p:spPr>
          <a:xfrm flipH="false" flipV="false" rot="0">
            <a:off x="1028700" y="2244898"/>
            <a:ext cx="5822572" cy="3285245"/>
          </a:xfrm>
          <a:custGeom>
            <a:avLst/>
            <a:gdLst/>
            <a:ahLst/>
            <a:cxnLst/>
            <a:rect r="r" b="b" t="t" l="l"/>
            <a:pathLst>
              <a:path h="3285245" w="5822572">
                <a:moveTo>
                  <a:pt x="0" y="0"/>
                </a:moveTo>
                <a:lnTo>
                  <a:pt x="5822572" y="0"/>
                </a:lnTo>
                <a:lnTo>
                  <a:pt x="5822572" y="3285245"/>
                </a:lnTo>
                <a:lnTo>
                  <a:pt x="0" y="3285245"/>
                </a:lnTo>
                <a:lnTo>
                  <a:pt x="0" y="0"/>
                </a:lnTo>
                <a:close/>
              </a:path>
            </a:pathLst>
          </a:custGeom>
          <a:blipFill>
            <a:blip r:embed="rId13"/>
            <a:stretch>
              <a:fillRect l="0" t="0" r="0" b="0"/>
            </a:stretch>
          </a:blipFill>
        </p:spPr>
      </p:sp>
      <p:sp>
        <p:nvSpPr>
          <p:cNvPr name="Freeform 12" id="12"/>
          <p:cNvSpPr/>
          <p:nvPr/>
        </p:nvSpPr>
        <p:spPr>
          <a:xfrm flipH="false" flipV="false" rot="0">
            <a:off x="7403910" y="2244898"/>
            <a:ext cx="6012382" cy="3324493"/>
          </a:xfrm>
          <a:custGeom>
            <a:avLst/>
            <a:gdLst/>
            <a:ahLst/>
            <a:cxnLst/>
            <a:rect r="r" b="b" t="t" l="l"/>
            <a:pathLst>
              <a:path h="3324493" w="6012382">
                <a:moveTo>
                  <a:pt x="0" y="0"/>
                </a:moveTo>
                <a:lnTo>
                  <a:pt x="6012382" y="0"/>
                </a:lnTo>
                <a:lnTo>
                  <a:pt x="6012382" y="3324493"/>
                </a:lnTo>
                <a:lnTo>
                  <a:pt x="0" y="3324493"/>
                </a:lnTo>
                <a:lnTo>
                  <a:pt x="0" y="0"/>
                </a:lnTo>
                <a:close/>
              </a:path>
            </a:pathLst>
          </a:custGeom>
          <a:blipFill>
            <a:blip r:embed="rId14"/>
            <a:stretch>
              <a:fillRect l="0" t="0" r="0" b="0"/>
            </a:stretch>
          </a:blipFill>
        </p:spPr>
      </p:sp>
      <p:sp>
        <p:nvSpPr>
          <p:cNvPr name="Freeform 13" id="13"/>
          <p:cNvSpPr/>
          <p:nvPr/>
        </p:nvSpPr>
        <p:spPr>
          <a:xfrm flipH="false" flipV="false" rot="0">
            <a:off x="13416292" y="6777778"/>
            <a:ext cx="4596597" cy="1713760"/>
          </a:xfrm>
          <a:custGeom>
            <a:avLst/>
            <a:gdLst/>
            <a:ahLst/>
            <a:cxnLst/>
            <a:rect r="r" b="b" t="t" l="l"/>
            <a:pathLst>
              <a:path h="1713760" w="4596597">
                <a:moveTo>
                  <a:pt x="0" y="0"/>
                </a:moveTo>
                <a:lnTo>
                  <a:pt x="4596597" y="0"/>
                </a:lnTo>
                <a:lnTo>
                  <a:pt x="4596597" y="1713760"/>
                </a:lnTo>
                <a:lnTo>
                  <a:pt x="0" y="1713760"/>
                </a:lnTo>
                <a:lnTo>
                  <a:pt x="0" y="0"/>
                </a:lnTo>
                <a:close/>
              </a:path>
            </a:pathLst>
          </a:custGeom>
          <a:blipFill>
            <a:blip r:embed="rId15"/>
            <a:stretch>
              <a:fillRect l="0" t="0" r="0" b="0"/>
            </a:stretch>
          </a:blipFill>
        </p:spPr>
      </p:sp>
      <p:sp>
        <p:nvSpPr>
          <p:cNvPr name="Freeform 14" id="14"/>
          <p:cNvSpPr/>
          <p:nvPr/>
        </p:nvSpPr>
        <p:spPr>
          <a:xfrm flipH="false" flipV="false" rot="0">
            <a:off x="1028700" y="5825418"/>
            <a:ext cx="5822572" cy="3234762"/>
          </a:xfrm>
          <a:custGeom>
            <a:avLst/>
            <a:gdLst/>
            <a:ahLst/>
            <a:cxnLst/>
            <a:rect r="r" b="b" t="t" l="l"/>
            <a:pathLst>
              <a:path h="3234762" w="5822572">
                <a:moveTo>
                  <a:pt x="0" y="0"/>
                </a:moveTo>
                <a:lnTo>
                  <a:pt x="5822572" y="0"/>
                </a:lnTo>
                <a:lnTo>
                  <a:pt x="5822572" y="3234762"/>
                </a:lnTo>
                <a:lnTo>
                  <a:pt x="0" y="3234762"/>
                </a:lnTo>
                <a:lnTo>
                  <a:pt x="0" y="0"/>
                </a:lnTo>
                <a:close/>
              </a:path>
            </a:pathLst>
          </a:custGeom>
          <a:blipFill>
            <a:blip r:embed="rId16"/>
            <a:stretch>
              <a:fillRect l="0" t="0" r="0" b="0"/>
            </a:stretch>
          </a:blipFill>
        </p:spPr>
      </p:sp>
      <p:sp>
        <p:nvSpPr>
          <p:cNvPr name="Freeform 15" id="15"/>
          <p:cNvSpPr/>
          <p:nvPr/>
        </p:nvSpPr>
        <p:spPr>
          <a:xfrm flipH="false" flipV="false" rot="0">
            <a:off x="7403910" y="5780552"/>
            <a:ext cx="6012382" cy="3324493"/>
          </a:xfrm>
          <a:custGeom>
            <a:avLst/>
            <a:gdLst/>
            <a:ahLst/>
            <a:cxnLst/>
            <a:rect r="r" b="b" t="t" l="l"/>
            <a:pathLst>
              <a:path h="3324493" w="6012382">
                <a:moveTo>
                  <a:pt x="0" y="0"/>
                </a:moveTo>
                <a:lnTo>
                  <a:pt x="6012382" y="0"/>
                </a:lnTo>
                <a:lnTo>
                  <a:pt x="6012382" y="3324494"/>
                </a:lnTo>
                <a:lnTo>
                  <a:pt x="0" y="3324494"/>
                </a:lnTo>
                <a:lnTo>
                  <a:pt x="0" y="0"/>
                </a:lnTo>
                <a:close/>
              </a:path>
            </a:pathLst>
          </a:custGeom>
          <a:blipFill>
            <a:blip r:embed="rId17"/>
            <a:stretch>
              <a:fillRect l="0" t="0" r="0" b="0"/>
            </a:stretch>
          </a:blipFill>
        </p:spPr>
      </p:sp>
      <p:sp>
        <p:nvSpPr>
          <p:cNvPr name="Freeform 16" id="16"/>
          <p:cNvSpPr/>
          <p:nvPr/>
        </p:nvSpPr>
        <p:spPr>
          <a:xfrm flipH="false" flipV="false" rot="0">
            <a:off x="13416292" y="2981637"/>
            <a:ext cx="4596597" cy="1738123"/>
          </a:xfrm>
          <a:custGeom>
            <a:avLst/>
            <a:gdLst/>
            <a:ahLst/>
            <a:cxnLst/>
            <a:rect r="r" b="b" t="t" l="l"/>
            <a:pathLst>
              <a:path h="1738123" w="4596597">
                <a:moveTo>
                  <a:pt x="0" y="0"/>
                </a:moveTo>
                <a:lnTo>
                  <a:pt x="4596597" y="0"/>
                </a:lnTo>
                <a:lnTo>
                  <a:pt x="4596597" y="1738123"/>
                </a:lnTo>
                <a:lnTo>
                  <a:pt x="0" y="1738123"/>
                </a:lnTo>
                <a:lnTo>
                  <a:pt x="0" y="0"/>
                </a:lnTo>
                <a:close/>
              </a:path>
            </a:pathLst>
          </a:custGeom>
          <a:blipFill>
            <a:blip r:embed="rId18"/>
            <a:stretch>
              <a:fillRect l="0" t="-17881" r="0" b="0"/>
            </a:stretch>
          </a:blipFill>
        </p:spPr>
      </p:sp>
      <p:sp>
        <p:nvSpPr>
          <p:cNvPr name="TextBox 17" id="17"/>
          <p:cNvSpPr txBox="true"/>
          <p:nvPr/>
        </p:nvSpPr>
        <p:spPr>
          <a:xfrm rot="0">
            <a:off x="1028700" y="5492043"/>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After: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2662051" y="2057400"/>
            <a:ext cx="4992595" cy="3744446"/>
          </a:xfrm>
          <a:custGeom>
            <a:avLst/>
            <a:gdLst/>
            <a:ahLst/>
            <a:cxnLst/>
            <a:rect r="r" b="b" t="t" l="l"/>
            <a:pathLst>
              <a:path h="3744446" w="4992595">
                <a:moveTo>
                  <a:pt x="0" y="0"/>
                </a:moveTo>
                <a:lnTo>
                  <a:pt x="4992595" y="0"/>
                </a:lnTo>
                <a:lnTo>
                  <a:pt x="4992595" y="3744446"/>
                </a:lnTo>
                <a:lnTo>
                  <a:pt x="0" y="3744446"/>
                </a:lnTo>
                <a:lnTo>
                  <a:pt x="0" y="0"/>
                </a:lnTo>
                <a:close/>
              </a:path>
            </a:pathLst>
          </a:custGeom>
          <a:blipFill>
            <a:blip r:embed="rId13"/>
            <a:stretch>
              <a:fillRect l="0" t="0" r="0" b="0"/>
            </a:stretch>
          </a:blipFill>
        </p:spPr>
      </p:sp>
      <p:pic>
        <p:nvPicPr>
          <p:cNvPr name="Picture 10" id="10">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0" t="0" r="0" b="0"/>
          <a:stretch>
            <a:fillRect/>
          </a:stretch>
        </p:blipFill>
        <p:spPr>
          <a:xfrm flipH="false" flipV="false" rot="0">
            <a:off x="0" y="2119821"/>
            <a:ext cx="10972800" cy="8229600"/>
          </a:xfrm>
          <a:prstGeom prst="rect">
            <a:avLst/>
          </a:prstGeom>
        </p:spPr>
      </p:pic>
      <p:sp>
        <p:nvSpPr>
          <p:cNvPr name="Freeform 11" id="11"/>
          <p:cNvSpPr/>
          <p:nvPr/>
        </p:nvSpPr>
        <p:spPr>
          <a:xfrm flipH="false" flipV="false" rot="0">
            <a:off x="12662051" y="6234621"/>
            <a:ext cx="4992595" cy="3744446"/>
          </a:xfrm>
          <a:custGeom>
            <a:avLst/>
            <a:gdLst/>
            <a:ahLst/>
            <a:cxnLst/>
            <a:rect r="r" b="b" t="t" l="l"/>
            <a:pathLst>
              <a:path h="3744446" w="4992595">
                <a:moveTo>
                  <a:pt x="0" y="0"/>
                </a:moveTo>
                <a:lnTo>
                  <a:pt x="4992595" y="0"/>
                </a:lnTo>
                <a:lnTo>
                  <a:pt x="4992595" y="3744446"/>
                </a:lnTo>
                <a:lnTo>
                  <a:pt x="0" y="3744446"/>
                </a:lnTo>
                <a:lnTo>
                  <a:pt x="0" y="0"/>
                </a:lnTo>
                <a:close/>
              </a:path>
            </a:pathLst>
          </a:custGeom>
          <a:blipFill>
            <a:blip r:embed="rId17"/>
            <a:stretch>
              <a:fillRect l="0" t="0" r="0" b="0"/>
            </a:stretch>
          </a:blipFill>
        </p:spPr>
      </p:sp>
      <p:sp>
        <p:nvSpPr>
          <p:cNvPr name="TextBox 12" id="12"/>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CGAN Improved</a:t>
            </a:r>
          </a:p>
        </p:txBody>
      </p:sp>
      <p:sp>
        <p:nvSpPr>
          <p:cNvPr name="TextBox 13" id="13"/>
          <p:cNvSpPr txBox="true"/>
          <p:nvPr/>
        </p:nvSpPr>
        <p:spPr>
          <a:xfrm rot="0">
            <a:off x="11182135" y="2081721"/>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Before:</a:t>
            </a:r>
          </a:p>
        </p:txBody>
      </p:sp>
      <p:sp>
        <p:nvSpPr>
          <p:cNvPr name="TextBox 14" id="14"/>
          <p:cNvSpPr txBox="true"/>
          <p:nvPr/>
        </p:nvSpPr>
        <p:spPr>
          <a:xfrm rot="0">
            <a:off x="11342649" y="6297183"/>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After:</a:t>
            </a:r>
          </a:p>
        </p:txBody>
      </p:sp>
    </p:spTree>
  </p:cSld>
  <p:clrMapOvr>
    <a:masterClrMapping/>
  </p:clrMapOvr>
  <p:timing>
    <p:tnLst>
      <p:par>
        <p:cTn dur="indefinite" restart="never" nodeType="tmRoot">
          <p:childTnLst>
            <p:video>
              <p:cMediaNode vol="0">
                <p:cTn fill="hold" display="false">
                  <p:stCondLst>
                    <p:cond delay="indefinite"/>
                  </p:stCondLst>
                </p:cTn>
                <p:tgtEl>
                  <p:spTgt spid="10"/>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Evaluation - CGAN Improved</a:t>
            </a:r>
          </a:p>
        </p:txBody>
      </p:sp>
      <p:sp>
        <p:nvSpPr>
          <p:cNvPr name="TextBox 10" id="10"/>
          <p:cNvSpPr txBox="true"/>
          <p:nvPr/>
        </p:nvSpPr>
        <p:spPr>
          <a:xfrm rot="0">
            <a:off x="0" y="3841174"/>
            <a:ext cx="18288000" cy="4945380"/>
          </a:xfrm>
          <a:prstGeom prst="rect">
            <a:avLst/>
          </a:prstGeom>
        </p:spPr>
        <p:txBody>
          <a:bodyPr anchor="t" rtlCol="false" tIns="0" lIns="0" bIns="0" rIns="0">
            <a:spAutoFit/>
          </a:bodyPr>
          <a:lstStyle/>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Discriminator Loss:</a:t>
            </a:r>
            <a:r>
              <a:rPr lang="en-US" sz="1700" spc="102">
                <a:solidFill>
                  <a:srgbClr val="000000"/>
                </a:solidFill>
                <a:latin typeface="Cocomat Pro Bold"/>
                <a:ea typeface="Cocomat Pro Bold"/>
                <a:cs typeface="Cocomat Pro Bold"/>
                <a:sym typeface="Cocomat Pro Bold"/>
              </a:rPr>
              <a:t> The D loss has increased from 0.5547 to 0.8537. This increase suggests that the discriminator is finding it more challenging to distinguish between real and generated images after training, which could indicate that the generator's images are becoming more convincing.</a:t>
            </a:r>
          </a:p>
          <a:p>
            <a:pPr algn="l">
              <a:lnSpc>
                <a:spcPts val="2295"/>
              </a:lnSpc>
            </a:pPr>
          </a:p>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Generator Loss:</a:t>
            </a:r>
            <a:r>
              <a:rPr lang="en-US" sz="1700" spc="102">
                <a:solidFill>
                  <a:srgbClr val="000000"/>
                </a:solidFill>
                <a:latin typeface="Cocomat Pro Bold"/>
                <a:ea typeface="Cocomat Pro Bold"/>
                <a:cs typeface="Cocomat Pro Bold"/>
                <a:sym typeface="Cocomat Pro Bold"/>
              </a:rPr>
              <a:t> The G loss has significantly decreased from 1.9567 to 0.9540, showing a substantial improvement in the generator’s performance. The generator is now better at producing images that can fool the discriminator.</a:t>
            </a:r>
          </a:p>
          <a:p>
            <a:pPr algn="l">
              <a:lnSpc>
                <a:spcPts val="2295"/>
              </a:lnSpc>
            </a:pPr>
          </a:p>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Discriminator Accuracy:</a:t>
            </a:r>
            <a:r>
              <a:rPr lang="en-US" sz="1700" spc="102">
                <a:solidFill>
                  <a:srgbClr val="000000"/>
                </a:solidFill>
                <a:latin typeface="Cocomat Pro Bold"/>
                <a:ea typeface="Cocomat Pro Bold"/>
                <a:cs typeface="Cocomat Pro Bold"/>
                <a:sym typeface="Cocomat Pro Bold"/>
              </a:rPr>
              <a:t> The D accuracy has slightly decreased from 68.75% to 65.51%, which, in combination with the higher D loss, indicates that the discriminator is having a harder time distinguishing between real and generated images, implying improved performance of the generator.</a:t>
            </a:r>
          </a:p>
          <a:p>
            <a:pPr algn="l">
              <a:lnSpc>
                <a:spcPts val="2295"/>
              </a:lnSpc>
            </a:pPr>
          </a:p>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Discriminator KL Divergence:</a:t>
            </a:r>
            <a:r>
              <a:rPr lang="en-US" sz="1700" spc="102">
                <a:solidFill>
                  <a:srgbClr val="000000"/>
                </a:solidFill>
                <a:latin typeface="Cocomat Pro Bold"/>
                <a:ea typeface="Cocomat Pro Bold"/>
                <a:cs typeface="Cocomat Pro Bold"/>
                <a:sym typeface="Cocomat Pro Bold"/>
              </a:rPr>
              <a:t> The D KL divergence has decreased from 0.3103 to 0.1986, suggesting that the discriminator's learned distribution is closer to the true distribution of real images.</a:t>
            </a:r>
          </a:p>
          <a:p>
            <a:pPr algn="l">
              <a:lnSpc>
                <a:spcPts val="2295"/>
              </a:lnSpc>
            </a:pPr>
          </a:p>
          <a:p>
            <a:pPr algn="l" marL="367031" indent="-183515" lvl="1">
              <a:lnSpc>
                <a:spcPts val="2295"/>
              </a:lnSpc>
              <a:buFont typeface="Arial"/>
              <a:buChar char="•"/>
            </a:pPr>
            <a:r>
              <a:rPr lang="en-US" sz="1700" spc="102" u="sng">
                <a:solidFill>
                  <a:srgbClr val="000000"/>
                </a:solidFill>
                <a:latin typeface="Cocomat Pro Bold"/>
                <a:ea typeface="Cocomat Pro Bold"/>
                <a:cs typeface="Cocomat Pro Bold"/>
                <a:sym typeface="Cocomat Pro Bold"/>
              </a:rPr>
              <a:t>Generator KL Divergence:</a:t>
            </a:r>
            <a:r>
              <a:rPr lang="en-US" sz="1700" spc="102">
                <a:solidFill>
                  <a:srgbClr val="000000"/>
                </a:solidFill>
                <a:latin typeface="Cocomat Pro Bold"/>
                <a:ea typeface="Cocomat Pro Bold"/>
                <a:cs typeface="Cocomat Pro Bold"/>
                <a:sym typeface="Cocomat Pro Bold"/>
              </a:rPr>
              <a:t> The G KL divergence has significantly decreased from 1.9567 to 0.9540, aligning with the generator loss, indicating that the generator's output distribution is much closer to the target distribution.</a:t>
            </a:r>
          </a:p>
          <a:p>
            <a:pPr algn="l">
              <a:lnSpc>
                <a:spcPts val="2295"/>
              </a:lnSpc>
            </a:pPr>
          </a:p>
          <a:p>
            <a:pPr algn="l" marL="367031" indent="-183515" lvl="1">
              <a:lnSpc>
                <a:spcPts val="2295"/>
              </a:lnSpc>
              <a:spcBef>
                <a:spcPct val="0"/>
              </a:spcBef>
              <a:buFont typeface="Arial"/>
              <a:buChar char="•"/>
            </a:pPr>
            <a:r>
              <a:rPr lang="en-US" sz="1700" spc="102" u="sng">
                <a:solidFill>
                  <a:srgbClr val="000000"/>
                </a:solidFill>
                <a:latin typeface="Cocomat Pro Bold"/>
                <a:ea typeface="Cocomat Pro Bold"/>
                <a:cs typeface="Cocomat Pro Bold"/>
                <a:sym typeface="Cocomat Pro Bold"/>
              </a:rPr>
              <a:t>FID (Fréchet Inception Distance):</a:t>
            </a:r>
            <a:r>
              <a:rPr lang="en-US" sz="1700" spc="102">
                <a:solidFill>
                  <a:srgbClr val="000000"/>
                </a:solidFill>
                <a:latin typeface="Cocomat Pro Bold"/>
                <a:ea typeface="Cocomat Pro Bold"/>
                <a:cs typeface="Cocomat Pro Bold"/>
                <a:sym typeface="Cocomat Pro Bold"/>
              </a:rPr>
              <a:t> The FID has decreased from 38.67 to 34.96, showing an improvement in the quality and diversity of the generated images. Lower FID scores are better, and this decrease indicates that the images produced by the generator are closer to real images.</a:t>
            </a:r>
          </a:p>
        </p:txBody>
      </p:sp>
      <p:sp>
        <p:nvSpPr>
          <p:cNvPr name="TextBox 11" id="11"/>
          <p:cNvSpPr txBox="true"/>
          <p:nvPr/>
        </p:nvSpPr>
        <p:spPr>
          <a:xfrm rot="0">
            <a:off x="1269079" y="2074476"/>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Before:</a:t>
            </a:r>
          </a:p>
        </p:txBody>
      </p:sp>
      <p:sp>
        <p:nvSpPr>
          <p:cNvPr name="TextBox 12" id="12"/>
          <p:cNvSpPr txBox="true"/>
          <p:nvPr/>
        </p:nvSpPr>
        <p:spPr>
          <a:xfrm rot="0">
            <a:off x="10726354" y="2059939"/>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After:</a:t>
            </a:r>
          </a:p>
        </p:txBody>
      </p:sp>
      <p:sp>
        <p:nvSpPr>
          <p:cNvPr name="Freeform 13" id="13"/>
          <p:cNvSpPr/>
          <p:nvPr/>
        </p:nvSpPr>
        <p:spPr>
          <a:xfrm flipH="false" flipV="false" rot="0">
            <a:off x="2529139" y="2112576"/>
            <a:ext cx="4596597" cy="1738123"/>
          </a:xfrm>
          <a:custGeom>
            <a:avLst/>
            <a:gdLst/>
            <a:ahLst/>
            <a:cxnLst/>
            <a:rect r="r" b="b" t="t" l="l"/>
            <a:pathLst>
              <a:path h="1738123" w="4596597">
                <a:moveTo>
                  <a:pt x="0" y="0"/>
                </a:moveTo>
                <a:lnTo>
                  <a:pt x="4596596" y="0"/>
                </a:lnTo>
                <a:lnTo>
                  <a:pt x="4596596" y="1738123"/>
                </a:lnTo>
                <a:lnTo>
                  <a:pt x="0" y="1738123"/>
                </a:lnTo>
                <a:lnTo>
                  <a:pt x="0" y="0"/>
                </a:lnTo>
                <a:close/>
              </a:path>
            </a:pathLst>
          </a:custGeom>
          <a:blipFill>
            <a:blip r:embed="rId13"/>
            <a:stretch>
              <a:fillRect l="0" t="-17881" r="0" b="0"/>
            </a:stretch>
          </a:blipFill>
        </p:spPr>
      </p:sp>
      <p:sp>
        <p:nvSpPr>
          <p:cNvPr name="Freeform 14" id="14"/>
          <p:cNvSpPr/>
          <p:nvPr/>
        </p:nvSpPr>
        <p:spPr>
          <a:xfrm flipH="false" flipV="false" rot="0">
            <a:off x="11858056" y="2098039"/>
            <a:ext cx="4596597" cy="1713760"/>
          </a:xfrm>
          <a:custGeom>
            <a:avLst/>
            <a:gdLst/>
            <a:ahLst/>
            <a:cxnLst/>
            <a:rect r="r" b="b" t="t" l="l"/>
            <a:pathLst>
              <a:path h="1713760" w="4596597">
                <a:moveTo>
                  <a:pt x="0" y="0"/>
                </a:moveTo>
                <a:lnTo>
                  <a:pt x="4596596" y="0"/>
                </a:lnTo>
                <a:lnTo>
                  <a:pt x="4596596" y="1713760"/>
                </a:lnTo>
                <a:lnTo>
                  <a:pt x="0" y="1713760"/>
                </a:lnTo>
                <a:lnTo>
                  <a:pt x="0" y="0"/>
                </a:lnTo>
                <a:close/>
              </a:path>
            </a:pathLst>
          </a:custGeom>
          <a:blipFill>
            <a:blip r:embed="rId14"/>
            <a:stretch>
              <a:fillRect l="0" t="0" r="0" b="0"/>
            </a:stretch>
          </a:blipFill>
        </p:spPr>
      </p:sp>
      <p:sp>
        <p:nvSpPr>
          <p:cNvPr name="TextBox 15" id="15"/>
          <p:cNvSpPr txBox="true"/>
          <p:nvPr/>
        </p:nvSpPr>
        <p:spPr>
          <a:xfrm rot="0">
            <a:off x="64400" y="8608251"/>
            <a:ext cx="18288000" cy="1741170"/>
          </a:xfrm>
          <a:prstGeom prst="rect">
            <a:avLst/>
          </a:prstGeom>
        </p:spPr>
        <p:txBody>
          <a:bodyPr anchor="t" rtlCol="false" tIns="0" lIns="0" bIns="0" rIns="0">
            <a:spAutoFit/>
          </a:bodyPr>
          <a:lstStyle/>
          <a:p>
            <a:pPr algn="l">
              <a:lnSpc>
                <a:spcPts val="2295"/>
              </a:lnSpc>
            </a:pPr>
          </a:p>
          <a:p>
            <a:pPr algn="l">
              <a:lnSpc>
                <a:spcPts val="2295"/>
              </a:lnSpc>
            </a:pPr>
            <a:r>
              <a:rPr lang="en-US" sz="1700" spc="102">
                <a:solidFill>
                  <a:srgbClr val="000000"/>
                </a:solidFill>
                <a:latin typeface="Cocomat Pro Bold"/>
                <a:ea typeface="Cocomat Pro Bold"/>
                <a:cs typeface="Cocomat Pro Bold"/>
                <a:sym typeface="Cocomat Pro Bold"/>
              </a:rPr>
              <a:t>There is a noticeable improvement in the generator's performance, as evidenced by the reduced G loss, G KL divergence, and FID. Although the discriminator loss and accuracy have worsened, this is often expected as the generator improves. The overall improvements in the generator’s performance and the quality of the generated images are reflected in the lowered FID score. This indicates that my training process is effective in enhancing the generator's ability to produce realistic images.</a:t>
            </a:r>
          </a:p>
          <a:p>
            <a:pPr algn="l" marL="0" indent="0" lvl="0">
              <a:lnSpc>
                <a:spcPts val="2295"/>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9216677" y="2393314"/>
            <a:ext cx="8526013" cy="912734"/>
          </a:xfrm>
          <a:custGeom>
            <a:avLst/>
            <a:gdLst/>
            <a:ahLst/>
            <a:cxnLst/>
            <a:rect r="r" b="b" t="t" l="l"/>
            <a:pathLst>
              <a:path h="912734" w="8526013">
                <a:moveTo>
                  <a:pt x="0" y="0"/>
                </a:moveTo>
                <a:lnTo>
                  <a:pt x="8526013" y="0"/>
                </a:lnTo>
                <a:lnTo>
                  <a:pt x="8526013" y="912735"/>
                </a:lnTo>
                <a:lnTo>
                  <a:pt x="0" y="912735"/>
                </a:lnTo>
                <a:lnTo>
                  <a:pt x="0" y="0"/>
                </a:lnTo>
                <a:close/>
              </a:path>
            </a:pathLst>
          </a:custGeom>
          <a:blipFill>
            <a:blip r:embed="rId13"/>
            <a:stretch>
              <a:fillRect l="0" t="0" r="0" b="0"/>
            </a:stretch>
          </a:blipFill>
        </p:spPr>
      </p:sp>
      <p:sp>
        <p:nvSpPr>
          <p:cNvPr name="Freeform 10" id="10"/>
          <p:cNvSpPr/>
          <p:nvPr/>
        </p:nvSpPr>
        <p:spPr>
          <a:xfrm flipH="false" flipV="false" rot="0">
            <a:off x="9260699" y="3759037"/>
            <a:ext cx="8437969" cy="903309"/>
          </a:xfrm>
          <a:custGeom>
            <a:avLst/>
            <a:gdLst/>
            <a:ahLst/>
            <a:cxnLst/>
            <a:rect r="r" b="b" t="t" l="l"/>
            <a:pathLst>
              <a:path h="903309" w="8437969">
                <a:moveTo>
                  <a:pt x="0" y="0"/>
                </a:moveTo>
                <a:lnTo>
                  <a:pt x="8437969" y="0"/>
                </a:lnTo>
                <a:lnTo>
                  <a:pt x="8437969" y="903309"/>
                </a:lnTo>
                <a:lnTo>
                  <a:pt x="0" y="903309"/>
                </a:lnTo>
                <a:lnTo>
                  <a:pt x="0" y="0"/>
                </a:lnTo>
                <a:close/>
              </a:path>
            </a:pathLst>
          </a:custGeom>
          <a:blipFill>
            <a:blip r:embed="rId14"/>
            <a:stretch>
              <a:fillRect l="0" t="0" r="0" b="0"/>
            </a:stretch>
          </a:blipFill>
        </p:spPr>
      </p:sp>
      <p:sp>
        <p:nvSpPr>
          <p:cNvPr name="Freeform 11" id="11"/>
          <p:cNvSpPr/>
          <p:nvPr/>
        </p:nvSpPr>
        <p:spPr>
          <a:xfrm flipH="false" flipV="false" rot="0">
            <a:off x="9282710" y="5148121"/>
            <a:ext cx="8393947" cy="898596"/>
          </a:xfrm>
          <a:custGeom>
            <a:avLst/>
            <a:gdLst/>
            <a:ahLst/>
            <a:cxnLst/>
            <a:rect r="r" b="b" t="t" l="l"/>
            <a:pathLst>
              <a:path h="898596" w="8393947">
                <a:moveTo>
                  <a:pt x="0" y="0"/>
                </a:moveTo>
                <a:lnTo>
                  <a:pt x="8393947" y="0"/>
                </a:lnTo>
                <a:lnTo>
                  <a:pt x="8393947" y="898596"/>
                </a:lnTo>
                <a:lnTo>
                  <a:pt x="0" y="898596"/>
                </a:lnTo>
                <a:lnTo>
                  <a:pt x="0" y="0"/>
                </a:lnTo>
                <a:close/>
              </a:path>
            </a:pathLst>
          </a:custGeom>
          <a:blipFill>
            <a:blip r:embed="rId15"/>
            <a:stretch>
              <a:fillRect l="0" t="0" r="0" b="0"/>
            </a:stretch>
          </a:blipFill>
        </p:spPr>
      </p:sp>
      <p:sp>
        <p:nvSpPr>
          <p:cNvPr name="Freeform 12" id="12"/>
          <p:cNvSpPr/>
          <p:nvPr/>
        </p:nvSpPr>
        <p:spPr>
          <a:xfrm flipH="false" flipV="false" rot="0">
            <a:off x="1028700" y="2393314"/>
            <a:ext cx="7722528" cy="3649025"/>
          </a:xfrm>
          <a:custGeom>
            <a:avLst/>
            <a:gdLst/>
            <a:ahLst/>
            <a:cxnLst/>
            <a:rect r="r" b="b" t="t" l="l"/>
            <a:pathLst>
              <a:path h="3649025" w="7722528">
                <a:moveTo>
                  <a:pt x="0" y="0"/>
                </a:moveTo>
                <a:lnTo>
                  <a:pt x="7722528" y="0"/>
                </a:lnTo>
                <a:lnTo>
                  <a:pt x="7722528" y="3649025"/>
                </a:lnTo>
                <a:lnTo>
                  <a:pt x="0" y="3649025"/>
                </a:lnTo>
                <a:lnTo>
                  <a:pt x="0" y="0"/>
                </a:lnTo>
                <a:close/>
              </a:path>
            </a:pathLst>
          </a:custGeom>
          <a:blipFill>
            <a:blip r:embed="rId16"/>
            <a:stretch>
              <a:fillRect l="0" t="0" r="0" b="0"/>
            </a:stretch>
          </a:blipFill>
        </p:spPr>
      </p:sp>
      <p:sp>
        <p:nvSpPr>
          <p:cNvPr name="Freeform 13" id="13"/>
          <p:cNvSpPr/>
          <p:nvPr/>
        </p:nvSpPr>
        <p:spPr>
          <a:xfrm flipH="false" flipV="false" rot="0">
            <a:off x="9311854" y="6532492"/>
            <a:ext cx="8342792" cy="893120"/>
          </a:xfrm>
          <a:custGeom>
            <a:avLst/>
            <a:gdLst/>
            <a:ahLst/>
            <a:cxnLst/>
            <a:rect r="r" b="b" t="t" l="l"/>
            <a:pathLst>
              <a:path h="893120" w="8342792">
                <a:moveTo>
                  <a:pt x="0" y="0"/>
                </a:moveTo>
                <a:lnTo>
                  <a:pt x="8342792" y="0"/>
                </a:lnTo>
                <a:lnTo>
                  <a:pt x="8342792" y="893120"/>
                </a:lnTo>
                <a:lnTo>
                  <a:pt x="0" y="893120"/>
                </a:lnTo>
                <a:lnTo>
                  <a:pt x="0" y="0"/>
                </a:lnTo>
                <a:close/>
              </a:path>
            </a:pathLst>
          </a:custGeom>
          <a:blipFill>
            <a:blip r:embed="rId17"/>
            <a:stretch>
              <a:fillRect l="0" t="0" r="0" b="0"/>
            </a:stretch>
          </a:blipFill>
        </p:spPr>
      </p:sp>
      <p:sp>
        <p:nvSpPr>
          <p:cNvPr name="TextBox 14" id="14"/>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Generation Of Images</a:t>
            </a:r>
          </a:p>
        </p:txBody>
      </p:sp>
      <p:sp>
        <p:nvSpPr>
          <p:cNvPr name="TextBox 15" id="15"/>
          <p:cNvSpPr txBox="true"/>
          <p:nvPr/>
        </p:nvSpPr>
        <p:spPr>
          <a:xfrm rot="0">
            <a:off x="1028700" y="2059939"/>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Generate a specific class:</a:t>
            </a:r>
          </a:p>
        </p:txBody>
      </p:sp>
      <p:sp>
        <p:nvSpPr>
          <p:cNvPr name="TextBox 16" id="16"/>
          <p:cNvSpPr txBox="true"/>
          <p:nvPr/>
        </p:nvSpPr>
        <p:spPr>
          <a:xfrm rot="0">
            <a:off x="981548" y="6318180"/>
            <a:ext cx="7816832" cy="100012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You can choose which character to generate by changing the target class. For instance, target class 1 is “A”, 1st letter of the ABCs.</a:t>
            </a:r>
          </a:p>
        </p:txBody>
      </p:sp>
      <p:sp>
        <p:nvSpPr>
          <p:cNvPr name="TextBox 17" id="17"/>
          <p:cNvSpPr txBox="true"/>
          <p:nvPr/>
        </p:nvSpPr>
        <p:spPr>
          <a:xfrm rot="0">
            <a:off x="9311854" y="2059939"/>
            <a:ext cx="7816832"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Class 1 (A):</a:t>
            </a:r>
          </a:p>
        </p:txBody>
      </p:sp>
      <p:sp>
        <p:nvSpPr>
          <p:cNvPr name="TextBox 18" id="18"/>
          <p:cNvSpPr txBox="true"/>
          <p:nvPr/>
        </p:nvSpPr>
        <p:spPr>
          <a:xfrm rot="0">
            <a:off x="9311854" y="3425662"/>
            <a:ext cx="7816832"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Class 3 (C):</a:t>
            </a:r>
          </a:p>
        </p:txBody>
      </p:sp>
      <p:sp>
        <p:nvSpPr>
          <p:cNvPr name="TextBox 19" id="19"/>
          <p:cNvSpPr txBox="true"/>
          <p:nvPr/>
        </p:nvSpPr>
        <p:spPr>
          <a:xfrm rot="0">
            <a:off x="9311854" y="4814746"/>
            <a:ext cx="7816832"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Class 8 (H):</a:t>
            </a:r>
          </a:p>
        </p:txBody>
      </p:sp>
      <p:sp>
        <p:nvSpPr>
          <p:cNvPr name="TextBox 20" id="20"/>
          <p:cNvSpPr txBox="true"/>
          <p:nvPr/>
        </p:nvSpPr>
        <p:spPr>
          <a:xfrm rot="0">
            <a:off x="9442468" y="6170542"/>
            <a:ext cx="7816832"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Class 15(0):</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0" y="1246086"/>
            <a:ext cx="9812543" cy="9040914"/>
          </a:xfrm>
          <a:custGeom>
            <a:avLst/>
            <a:gdLst/>
            <a:ahLst/>
            <a:cxnLst/>
            <a:rect r="r" b="b" t="t" l="l"/>
            <a:pathLst>
              <a:path h="9040914" w="9812543">
                <a:moveTo>
                  <a:pt x="0" y="0"/>
                </a:moveTo>
                <a:lnTo>
                  <a:pt x="9812543" y="0"/>
                </a:lnTo>
                <a:lnTo>
                  <a:pt x="9812543" y="9040914"/>
                </a:lnTo>
                <a:lnTo>
                  <a:pt x="0" y="9040914"/>
                </a:lnTo>
                <a:lnTo>
                  <a:pt x="0" y="0"/>
                </a:lnTo>
                <a:close/>
              </a:path>
            </a:pathLst>
          </a:custGeom>
          <a:blipFill>
            <a:blip r:embed="rId13"/>
            <a:stretch>
              <a:fillRect l="0" t="0" r="0" b="0"/>
            </a:stretch>
          </a:blipFill>
        </p:spPr>
      </p:sp>
      <p:sp>
        <p:nvSpPr>
          <p:cNvPr name="Freeform 10" id="10"/>
          <p:cNvSpPr/>
          <p:nvPr/>
        </p:nvSpPr>
        <p:spPr>
          <a:xfrm flipH="false" flipV="false" rot="0">
            <a:off x="10266817" y="1246086"/>
            <a:ext cx="8021183" cy="9040914"/>
          </a:xfrm>
          <a:custGeom>
            <a:avLst/>
            <a:gdLst/>
            <a:ahLst/>
            <a:cxnLst/>
            <a:rect r="r" b="b" t="t" l="l"/>
            <a:pathLst>
              <a:path h="9040914" w="8021183">
                <a:moveTo>
                  <a:pt x="0" y="0"/>
                </a:moveTo>
                <a:lnTo>
                  <a:pt x="8021183" y="0"/>
                </a:lnTo>
                <a:lnTo>
                  <a:pt x="8021183" y="9040914"/>
                </a:lnTo>
                <a:lnTo>
                  <a:pt x="0" y="9040914"/>
                </a:lnTo>
                <a:lnTo>
                  <a:pt x="0" y="0"/>
                </a:lnTo>
                <a:close/>
              </a:path>
            </a:pathLst>
          </a:custGeom>
          <a:blipFill>
            <a:blip r:embed="rId14"/>
            <a:stretch>
              <a:fillRect l="0" t="0" r="0" b="0"/>
            </a:stretch>
          </a:blipFill>
        </p:spPr>
      </p:sp>
      <p:sp>
        <p:nvSpPr>
          <p:cNvPr name="TextBox 11" id="11"/>
          <p:cNvSpPr txBox="true"/>
          <p:nvPr/>
        </p:nvSpPr>
        <p:spPr>
          <a:xfrm rot="0">
            <a:off x="0" y="111761"/>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Generation Of Images</a:t>
            </a:r>
          </a:p>
        </p:txBody>
      </p:sp>
      <p:sp>
        <p:nvSpPr>
          <p:cNvPr name="TextBox 12" id="12"/>
          <p:cNvSpPr txBox="true"/>
          <p:nvPr/>
        </p:nvSpPr>
        <p:spPr>
          <a:xfrm rot="0">
            <a:off x="0" y="912710"/>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Generate 10 images from each class: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79795" y="2393314"/>
            <a:ext cx="11606290" cy="4158159"/>
          </a:xfrm>
          <a:custGeom>
            <a:avLst/>
            <a:gdLst/>
            <a:ahLst/>
            <a:cxnLst/>
            <a:rect r="r" b="b" t="t" l="l"/>
            <a:pathLst>
              <a:path h="4158159" w="11606290">
                <a:moveTo>
                  <a:pt x="0" y="0"/>
                </a:moveTo>
                <a:lnTo>
                  <a:pt x="11606291" y="0"/>
                </a:lnTo>
                <a:lnTo>
                  <a:pt x="11606291" y="4158159"/>
                </a:lnTo>
                <a:lnTo>
                  <a:pt x="0" y="4158159"/>
                </a:lnTo>
                <a:lnTo>
                  <a:pt x="0" y="0"/>
                </a:lnTo>
                <a:close/>
              </a:path>
            </a:pathLst>
          </a:custGeom>
          <a:blipFill>
            <a:blip r:embed="rId13"/>
            <a:stretch>
              <a:fillRect l="0" t="0" r="0" b="0"/>
            </a:stretch>
          </a:blipFill>
        </p:spPr>
      </p:sp>
      <p:sp>
        <p:nvSpPr>
          <p:cNvPr name="TextBox 10" id="10"/>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Generation Of Images</a:t>
            </a:r>
          </a:p>
        </p:txBody>
      </p:sp>
      <p:sp>
        <p:nvSpPr>
          <p:cNvPr name="TextBox 11" id="11"/>
          <p:cNvSpPr txBox="true"/>
          <p:nvPr/>
        </p:nvSpPr>
        <p:spPr>
          <a:xfrm rot="0">
            <a:off x="1028700" y="2059939"/>
            <a:ext cx="5546803"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Generate 10 images from each class: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Conclusion</a:t>
            </a:r>
          </a:p>
        </p:txBody>
      </p:sp>
      <p:sp>
        <p:nvSpPr>
          <p:cNvPr name="TextBox 10" id="10"/>
          <p:cNvSpPr txBox="true"/>
          <p:nvPr/>
        </p:nvSpPr>
        <p:spPr>
          <a:xfrm rot="0">
            <a:off x="1028700" y="2377177"/>
            <a:ext cx="16230600" cy="2009776"/>
          </a:xfrm>
          <a:prstGeom prst="rect">
            <a:avLst/>
          </a:prstGeom>
        </p:spPr>
        <p:txBody>
          <a:bodyPr anchor="t" rtlCol="false" tIns="0" lIns="0" bIns="0" rIns="0">
            <a:spAutoFit/>
          </a:bodyPr>
          <a:lstStyle/>
          <a:p>
            <a:pPr algn="l" marL="0" indent="0" lvl="0">
              <a:lnSpc>
                <a:spcPts val="4049"/>
              </a:lnSpc>
              <a:spcBef>
                <a:spcPct val="0"/>
              </a:spcBef>
            </a:pPr>
            <a:r>
              <a:rPr lang="en-US" sz="2999" spc="179">
                <a:solidFill>
                  <a:srgbClr val="000000"/>
                </a:solidFill>
                <a:latin typeface="Cocomat Pro Bold"/>
                <a:ea typeface="Cocomat Pro Bold"/>
                <a:cs typeface="Cocomat Pro Bold"/>
                <a:sym typeface="Cocomat Pro Bold"/>
              </a:rPr>
              <a:t>Our CGAN Improved is the best model that we can use to generate images due to its ability to take in labels, and the fact that generator's performance is better, as evidenced by the reduced G loss, G KL divergence, and FID. This also indicates that the model is effective in producing realistic images.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Conclude - Ans to Qns from brief</a:t>
            </a:r>
          </a:p>
        </p:txBody>
      </p:sp>
      <p:sp>
        <p:nvSpPr>
          <p:cNvPr name="TextBox 10" id="10"/>
          <p:cNvSpPr txBox="true"/>
          <p:nvPr/>
        </p:nvSpPr>
        <p:spPr>
          <a:xfrm rot="0">
            <a:off x="1028700" y="2059939"/>
            <a:ext cx="16230600" cy="8334375"/>
          </a:xfrm>
          <a:prstGeom prst="rect">
            <a:avLst/>
          </a:prstGeom>
        </p:spPr>
        <p:txBody>
          <a:bodyPr anchor="t" rtlCol="false" tIns="0" lIns="0" bIns="0" rIns="0">
            <a:spAutoFit/>
          </a:bodyPr>
          <a:lstStyle/>
          <a:p>
            <a:pPr algn="l">
              <a:lnSpc>
                <a:spcPts val="2699"/>
              </a:lnSpc>
            </a:pPr>
            <a:r>
              <a:rPr lang="en-US" sz="1999" spc="119">
                <a:solidFill>
                  <a:srgbClr val="000000"/>
                </a:solidFill>
                <a:latin typeface="Cocomat Pro Bold"/>
                <a:ea typeface="Cocomat Pro Bold"/>
                <a:cs typeface="Cocomat Pro Bold"/>
                <a:sym typeface="Cocomat Pro Bold"/>
              </a:rPr>
              <a:t>What class(es) is/are relatively easier/harder to generate? Why?</a:t>
            </a:r>
          </a:p>
          <a:p>
            <a:pPr algn="l">
              <a:lnSpc>
                <a:spcPts val="2699"/>
              </a:lnSpc>
            </a:pPr>
          </a:p>
          <a:p>
            <a:pPr algn="l">
              <a:lnSpc>
                <a:spcPts val="2699"/>
              </a:lnSpc>
            </a:pPr>
            <a:r>
              <a:rPr lang="en-US" sz="1999" spc="119">
                <a:solidFill>
                  <a:srgbClr val="000000"/>
                </a:solidFill>
                <a:latin typeface="Cocomat Pro Bold"/>
                <a:ea typeface="Cocomat Pro Bold"/>
                <a:cs typeface="Cocomat Pro Bold"/>
                <a:sym typeface="Cocomat Pro Bold"/>
              </a:rPr>
              <a:t>Classes that are harder to generate are those with similar looking characters or cause of the variablity of the writing styles.</a:t>
            </a:r>
          </a:p>
          <a:p>
            <a:pPr algn="l">
              <a:lnSpc>
                <a:spcPts val="2699"/>
              </a:lnSpc>
            </a:pPr>
          </a:p>
          <a:p>
            <a:pPr algn="l">
              <a:lnSpc>
                <a:spcPts val="2699"/>
              </a:lnSpc>
            </a:pPr>
            <a:r>
              <a:rPr lang="en-US" sz="1999" spc="119">
                <a:solidFill>
                  <a:srgbClr val="000000"/>
                </a:solidFill>
                <a:latin typeface="Cocomat Pro Bold"/>
                <a:ea typeface="Cocomat Pro Bold"/>
                <a:cs typeface="Cocomat Pro Bold"/>
                <a:sym typeface="Cocomat Pro Bold"/>
              </a:rPr>
              <a:t>In this case for the EMNIST dataset after we have generated for every class:</a:t>
            </a: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Similar looking characters</a:t>
            </a:r>
          </a:p>
          <a:p>
            <a:pPr algn="l" marL="863598" indent="-287866" lvl="2">
              <a:lnSpc>
                <a:spcPts val="2699"/>
              </a:lnSpc>
              <a:buFont typeface="Arial"/>
              <a:buChar char="⚬"/>
            </a:pPr>
            <a:r>
              <a:rPr lang="en-US" sz="1999" spc="119">
                <a:solidFill>
                  <a:srgbClr val="000000"/>
                </a:solidFill>
                <a:latin typeface="Cocomat Pro Bold"/>
                <a:ea typeface="Cocomat Pro Bold"/>
                <a:cs typeface="Cocomat Pro Bold"/>
                <a:sym typeface="Cocomat Pro Bold"/>
              </a:rPr>
              <a:t>Characters that are more similar in shape and structure (e.g. E &amp; F, R &amp; K) can be harder to generate accurately because the model needs to capture subtle distinctions. Furthermore, the EMNIST dataset contains both lower and upper case characters. This makes it even harder due to characters such as (e.g. lower case l and upper case I or lower case i) looking alike, or characters that are totally different from their lower case or upper case counterparts (e.g. D,d and E,e and R,r and G,g)</a:t>
            </a: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Variations in handwriting styles</a:t>
            </a:r>
          </a:p>
          <a:p>
            <a:pPr algn="l" marL="863598" indent="-287866" lvl="2">
              <a:lnSpc>
                <a:spcPts val="2699"/>
              </a:lnSpc>
              <a:buFont typeface="Arial"/>
              <a:buChar char="⚬"/>
            </a:pPr>
            <a:r>
              <a:rPr lang="en-US" sz="1999" spc="119">
                <a:solidFill>
                  <a:srgbClr val="000000"/>
                </a:solidFill>
                <a:latin typeface="Cocomat Pro Bold"/>
                <a:ea typeface="Cocomat Pro Bold"/>
                <a:cs typeface="Cocomat Pro Bold"/>
                <a:sym typeface="Cocomat Pro Bold"/>
              </a:rPr>
              <a:t>Differences in stroke thickness or character slant, can introduce additional complexity. People have different handwritings and writing styles. Characters such as lower case letter a has multiple ways that can be written.</a:t>
            </a:r>
          </a:p>
          <a:p>
            <a:pPr algn="l">
              <a:lnSpc>
                <a:spcPts val="2699"/>
              </a:lnSpc>
            </a:pPr>
          </a:p>
          <a:p>
            <a:pPr algn="l">
              <a:lnSpc>
                <a:spcPts val="2699"/>
              </a:lnSpc>
            </a:pPr>
            <a:r>
              <a:rPr lang="en-US" sz="1999" spc="119">
                <a:solidFill>
                  <a:srgbClr val="000000"/>
                </a:solidFill>
                <a:latin typeface="Cocomat Pro Bold"/>
                <a:ea typeface="Cocomat Pro Bold"/>
                <a:cs typeface="Cocomat Pro Bold"/>
                <a:sym typeface="Cocomat Pro Bold"/>
              </a:rPr>
              <a:t>Classes that are easier to generate are those with distinct letters and consistent writing styles</a:t>
            </a: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Distinct letters</a:t>
            </a:r>
          </a:p>
          <a:p>
            <a:pPr algn="l" marL="863598" indent="-287866" lvl="2">
              <a:lnSpc>
                <a:spcPts val="2699"/>
              </a:lnSpc>
              <a:buFont typeface="Arial"/>
              <a:buChar char="⚬"/>
            </a:pPr>
            <a:r>
              <a:rPr lang="en-US" sz="1999" spc="119">
                <a:solidFill>
                  <a:srgbClr val="000000"/>
                </a:solidFill>
                <a:latin typeface="Cocomat Pro Bold"/>
                <a:ea typeface="Cocomat Pro Bold"/>
                <a:cs typeface="Cocomat Pro Bold"/>
                <a:sym typeface="Cocomat Pro Bold"/>
              </a:rPr>
              <a:t>Characters with more distinctive shapes might be easier to generate because they have clearer structural patterns. (e.g., 'A', 'Q') </a:t>
            </a: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Consistent writing styles</a:t>
            </a:r>
          </a:p>
          <a:p>
            <a:pPr algn="l" marL="863598" indent="-287866" lvl="2">
              <a:lnSpc>
                <a:spcPts val="2699"/>
              </a:lnSpc>
              <a:buFont typeface="Arial"/>
              <a:buChar char="⚬"/>
            </a:pPr>
            <a:r>
              <a:rPr lang="en-US" sz="1999" spc="119">
                <a:solidFill>
                  <a:srgbClr val="000000"/>
                </a:solidFill>
                <a:latin typeface="Cocomat Pro Bold"/>
                <a:ea typeface="Cocomat Pro Bold"/>
                <a:cs typeface="Cocomat Pro Bold"/>
                <a:sym typeface="Cocomat Pro Bold"/>
              </a:rPr>
              <a:t>Characters that are more uniform in style and structure within the dataset will be easier for the model to learn and generate. Some examples are V,v and Z,z and X,x.</a:t>
            </a:r>
          </a:p>
          <a:p>
            <a:pPr algn="l">
              <a:lnSpc>
                <a:spcPts val="2699"/>
              </a:lnSpc>
            </a:pPr>
          </a:p>
          <a:p>
            <a:pPr algn="l" marL="0" indent="0" lvl="0">
              <a:lnSpc>
                <a:spcPts val="26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28700" y="2021817"/>
            <a:ext cx="7524007" cy="2156882"/>
          </a:xfrm>
          <a:custGeom>
            <a:avLst/>
            <a:gdLst/>
            <a:ahLst/>
            <a:cxnLst/>
            <a:rect r="r" b="b" t="t" l="l"/>
            <a:pathLst>
              <a:path h="2156882" w="7524007">
                <a:moveTo>
                  <a:pt x="0" y="0"/>
                </a:moveTo>
                <a:lnTo>
                  <a:pt x="7524007" y="0"/>
                </a:lnTo>
                <a:lnTo>
                  <a:pt x="7524007" y="2156882"/>
                </a:lnTo>
                <a:lnTo>
                  <a:pt x="0" y="2156882"/>
                </a:lnTo>
                <a:lnTo>
                  <a:pt x="0" y="0"/>
                </a:lnTo>
                <a:close/>
              </a:path>
            </a:pathLst>
          </a:custGeom>
          <a:blipFill>
            <a:blip r:embed="rId13"/>
            <a:stretch>
              <a:fillRect l="0" t="0" r="0" b="0"/>
            </a:stretch>
          </a:blipFill>
        </p:spPr>
      </p:sp>
      <p:sp>
        <p:nvSpPr>
          <p:cNvPr name="Freeform 10" id="10"/>
          <p:cNvSpPr/>
          <p:nvPr/>
        </p:nvSpPr>
        <p:spPr>
          <a:xfrm flipH="false" flipV="false" rot="0">
            <a:off x="9002299" y="323218"/>
            <a:ext cx="3520444" cy="9656074"/>
          </a:xfrm>
          <a:custGeom>
            <a:avLst/>
            <a:gdLst/>
            <a:ahLst/>
            <a:cxnLst/>
            <a:rect r="r" b="b" t="t" l="l"/>
            <a:pathLst>
              <a:path h="9656074" w="3520444">
                <a:moveTo>
                  <a:pt x="0" y="0"/>
                </a:moveTo>
                <a:lnTo>
                  <a:pt x="3520444" y="0"/>
                </a:lnTo>
                <a:lnTo>
                  <a:pt x="3520444" y="9656074"/>
                </a:lnTo>
                <a:lnTo>
                  <a:pt x="0" y="9656074"/>
                </a:lnTo>
                <a:lnTo>
                  <a:pt x="0" y="0"/>
                </a:lnTo>
                <a:close/>
              </a:path>
            </a:pathLst>
          </a:custGeom>
          <a:blipFill>
            <a:blip r:embed="rId14"/>
            <a:stretch>
              <a:fillRect l="0" t="0" r="0" b="0"/>
            </a:stretch>
          </a:blipFill>
        </p:spPr>
      </p:sp>
      <p:sp>
        <p:nvSpPr>
          <p:cNvPr name="Freeform 11" id="11"/>
          <p:cNvSpPr/>
          <p:nvPr/>
        </p:nvSpPr>
        <p:spPr>
          <a:xfrm flipH="false" flipV="false" rot="0">
            <a:off x="1028700" y="4178699"/>
            <a:ext cx="7524007" cy="1510501"/>
          </a:xfrm>
          <a:custGeom>
            <a:avLst/>
            <a:gdLst/>
            <a:ahLst/>
            <a:cxnLst/>
            <a:rect r="r" b="b" t="t" l="l"/>
            <a:pathLst>
              <a:path h="1510501" w="7524007">
                <a:moveTo>
                  <a:pt x="0" y="0"/>
                </a:moveTo>
                <a:lnTo>
                  <a:pt x="7524007" y="0"/>
                </a:lnTo>
                <a:lnTo>
                  <a:pt x="7524007" y="1510502"/>
                </a:lnTo>
                <a:lnTo>
                  <a:pt x="0" y="1510502"/>
                </a:lnTo>
                <a:lnTo>
                  <a:pt x="0" y="0"/>
                </a:lnTo>
                <a:close/>
              </a:path>
            </a:pathLst>
          </a:custGeom>
          <a:blipFill>
            <a:blip r:embed="rId15"/>
            <a:stretch>
              <a:fillRect l="0" t="0" r="0" b="0"/>
            </a:stretch>
          </a:blipFill>
        </p:spPr>
      </p:sp>
      <p:sp>
        <p:nvSpPr>
          <p:cNvPr name="TextBox 12" id="12"/>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Data Exploration</a:t>
            </a:r>
          </a:p>
        </p:txBody>
      </p:sp>
      <p:sp>
        <p:nvSpPr>
          <p:cNvPr name="TextBox 13" id="13"/>
          <p:cNvSpPr txBox="true"/>
          <p:nvPr/>
        </p:nvSpPr>
        <p:spPr>
          <a:xfrm rot="0">
            <a:off x="1028700" y="5765765"/>
            <a:ext cx="7524007" cy="3000375"/>
          </a:xfrm>
          <a:prstGeom prst="rect">
            <a:avLst/>
          </a:prstGeom>
        </p:spPr>
        <p:txBody>
          <a:bodyPr anchor="t" rtlCol="false" tIns="0" lIns="0" bIns="0" rIns="0">
            <a:spAutoFit/>
          </a:bodyPr>
          <a:lstStyle/>
          <a:p>
            <a:pPr algn="l">
              <a:lnSpc>
                <a:spcPts val="2699"/>
              </a:lnSpc>
            </a:pPr>
            <a:r>
              <a:rPr lang="en-US" sz="1999" spc="119">
                <a:solidFill>
                  <a:srgbClr val="000000"/>
                </a:solidFill>
                <a:latin typeface="Cocomat Pro Bold"/>
                <a:ea typeface="Cocomat Pro Bold"/>
                <a:cs typeface="Cocomat Pro Bold"/>
                <a:sym typeface="Cocomat Pro Bold"/>
              </a:rPr>
              <a:t> 785 columns and 5 rows in the dataset.</a:t>
            </a:r>
          </a:p>
          <a:p>
            <a:pPr algn="l">
              <a:lnSpc>
                <a:spcPts val="2699"/>
              </a:lnSpc>
            </a:pPr>
          </a:p>
          <a:p>
            <a:pPr algn="l">
              <a:lnSpc>
                <a:spcPts val="2699"/>
              </a:lnSpc>
            </a:pPr>
            <a:r>
              <a:rPr lang="en-US" sz="1999" spc="119">
                <a:solidFill>
                  <a:srgbClr val="000000"/>
                </a:solidFill>
                <a:latin typeface="Cocomat Pro Bold"/>
                <a:ea typeface="Cocomat Pro Bold"/>
                <a:cs typeface="Cocomat Pro Bold"/>
                <a:sym typeface="Cocomat Pro Bold"/>
              </a:rPr>
              <a:t>Each row represents a image. The 1st column represents the labels of each letter. The 2nd to 784th column represents the image data.</a:t>
            </a:r>
          </a:p>
          <a:p>
            <a:pPr algn="l">
              <a:lnSpc>
                <a:spcPts val="2699"/>
              </a:lnSpc>
            </a:pPr>
          </a:p>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To store the images easily, the images are flattened from a 28x28 to a 784 vector where each column holds a part of the image </a:t>
            </a:r>
          </a:p>
        </p:txBody>
      </p:sp>
      <p:sp>
        <p:nvSpPr>
          <p:cNvPr name="TextBox 14" id="14"/>
          <p:cNvSpPr txBox="true"/>
          <p:nvPr/>
        </p:nvSpPr>
        <p:spPr>
          <a:xfrm rot="0">
            <a:off x="12661394" y="355201"/>
            <a:ext cx="4459254" cy="5334000"/>
          </a:xfrm>
          <a:prstGeom prst="rect">
            <a:avLst/>
          </a:prstGeom>
        </p:spPr>
        <p:txBody>
          <a:bodyPr anchor="t" rtlCol="false" tIns="0" lIns="0" bIns="0" rIns="0">
            <a:spAutoFit/>
          </a:bodyPr>
          <a:lstStyle/>
          <a:p>
            <a:pPr algn="l">
              <a:lnSpc>
                <a:spcPts val="2699"/>
              </a:lnSpc>
            </a:pPr>
            <a:r>
              <a:rPr lang="en-US" sz="1999" spc="119">
                <a:solidFill>
                  <a:srgbClr val="000000"/>
                </a:solidFill>
                <a:latin typeface="Cocomat Pro Bold"/>
                <a:ea typeface="Cocomat Pro Bold"/>
                <a:cs typeface="Cocomat Pro Bold"/>
                <a:sym typeface="Cocomat Pro Bold"/>
              </a:rPr>
              <a:t>27 classes. </a:t>
            </a:r>
          </a:p>
          <a:p>
            <a:pPr algn="l">
              <a:lnSpc>
                <a:spcPts val="2699"/>
              </a:lnSpc>
            </a:pPr>
          </a:p>
          <a:p>
            <a:pPr algn="l">
              <a:lnSpc>
                <a:spcPts val="2699"/>
              </a:lnSpc>
            </a:pPr>
            <a:r>
              <a:rPr lang="en-US" sz="1999" spc="119">
                <a:solidFill>
                  <a:srgbClr val="000000"/>
                </a:solidFill>
                <a:latin typeface="Cocomat Pro Bold"/>
                <a:ea typeface="Cocomat Pro Bold"/>
                <a:cs typeface="Cocomat Pro Bold"/>
                <a:sym typeface="Cocomat Pro Bold"/>
              </a:rPr>
              <a:t>There is class -1 which is blank and does not contain any useful features or contribute to an alphabet for machine learning.</a:t>
            </a:r>
          </a:p>
          <a:p>
            <a:pPr algn="l">
              <a:lnSpc>
                <a:spcPts val="2699"/>
              </a:lnSpc>
            </a:pPr>
          </a:p>
          <a:p>
            <a:pPr algn="l">
              <a:lnSpc>
                <a:spcPts val="2699"/>
              </a:lnSpc>
            </a:pPr>
            <a:r>
              <a:rPr lang="en-US" sz="1999" spc="119">
                <a:solidFill>
                  <a:srgbClr val="000000"/>
                </a:solidFill>
                <a:latin typeface="Cocomat Pro Bold"/>
                <a:ea typeface="Cocomat Pro Bold"/>
                <a:cs typeface="Cocomat Pro Bold"/>
                <a:sym typeface="Cocomat Pro Bold"/>
              </a:rPr>
              <a:t>We can also observe that images are not in the correct orientation. </a:t>
            </a:r>
          </a:p>
          <a:p>
            <a:pPr algn="l">
              <a:lnSpc>
                <a:spcPts val="2699"/>
              </a:lnSpc>
            </a:pPr>
          </a:p>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There</a:t>
            </a:r>
            <a:r>
              <a:rPr lang="en-US" sz="1999" spc="119">
                <a:solidFill>
                  <a:srgbClr val="000000"/>
                </a:solidFill>
                <a:latin typeface="Cocomat Pro Bold"/>
                <a:ea typeface="Cocomat Pro Bold"/>
                <a:cs typeface="Cocomat Pro Bold"/>
                <a:sym typeface="Cocomat Pro Bold"/>
              </a:rPr>
              <a:t> is a mix of upper case and lower case letters as "a" and "A" look differently, affecting the ability of the machine to learn.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Conclude - Ans to Qns from brief</a:t>
            </a:r>
          </a:p>
        </p:txBody>
      </p:sp>
      <p:sp>
        <p:nvSpPr>
          <p:cNvPr name="TextBox 10" id="10"/>
          <p:cNvSpPr txBox="true"/>
          <p:nvPr/>
        </p:nvSpPr>
        <p:spPr>
          <a:xfrm rot="0">
            <a:off x="1028700" y="2059939"/>
            <a:ext cx="16230600" cy="8001000"/>
          </a:xfrm>
          <a:prstGeom prst="rect">
            <a:avLst/>
          </a:prstGeom>
        </p:spPr>
        <p:txBody>
          <a:bodyPr anchor="t" rtlCol="false" tIns="0" lIns="0" bIns="0" rIns="0">
            <a:spAutoFit/>
          </a:bodyPr>
          <a:lstStyle/>
          <a:p>
            <a:pPr algn="l">
              <a:lnSpc>
                <a:spcPts val="2699"/>
              </a:lnSpc>
            </a:pPr>
            <a:r>
              <a:rPr lang="en-US" sz="1999" spc="119">
                <a:solidFill>
                  <a:srgbClr val="000000"/>
                </a:solidFill>
                <a:latin typeface="Cocomat Pro Bold"/>
                <a:ea typeface="Cocomat Pro Bold"/>
                <a:cs typeface="Cocomat Pro Bold"/>
                <a:sym typeface="Cocomat Pro Bold"/>
              </a:rPr>
              <a:t>If you are asked to generate coloured images instead of black-and-white ones, do you </a:t>
            </a:r>
            <a:r>
              <a:rPr lang="en-US" sz="1999" spc="119">
                <a:solidFill>
                  <a:srgbClr val="000000"/>
                </a:solidFill>
                <a:latin typeface="Cocomat Pro Bold"/>
                <a:ea typeface="Cocomat Pro Bold"/>
                <a:cs typeface="Cocomat Pro Bold"/>
                <a:sym typeface="Cocomat Pro Bold"/>
              </a:rPr>
              <a:t>think it would be easier or harder to produce better quality results? </a:t>
            </a:r>
          </a:p>
          <a:p>
            <a:pPr algn="l">
              <a:lnSpc>
                <a:spcPts val="2699"/>
              </a:lnSpc>
            </a:pPr>
          </a:p>
          <a:p>
            <a:pPr algn="l">
              <a:lnSpc>
                <a:spcPts val="2699"/>
              </a:lnSpc>
            </a:pPr>
            <a:r>
              <a:rPr lang="en-US" sz="1999" spc="119">
                <a:solidFill>
                  <a:srgbClr val="000000"/>
                </a:solidFill>
                <a:latin typeface="Cocomat Pro Bold"/>
                <a:ea typeface="Cocomat Pro Bold"/>
                <a:cs typeface="Cocomat Pro Bold"/>
                <a:sym typeface="Cocomat Pro Bold"/>
              </a:rPr>
              <a:t>Colored images would be harder to generate and produce better results than black-and-white images.</a:t>
            </a:r>
          </a:p>
          <a:p>
            <a:pPr algn="l">
              <a:lnSpc>
                <a:spcPts val="2699"/>
              </a:lnSpc>
            </a:pP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I</a:t>
            </a:r>
            <a:r>
              <a:rPr lang="en-US" sz="1999" spc="119">
                <a:solidFill>
                  <a:srgbClr val="000000"/>
                </a:solidFill>
                <a:latin typeface="Cocomat Pro Bold"/>
                <a:ea typeface="Cocomat Pro Bold"/>
                <a:cs typeface="Cocomat Pro Bold"/>
                <a:sym typeface="Cocomat Pro Bold"/>
              </a:rPr>
              <a:t>ncreased complexity</a:t>
            </a:r>
          </a:p>
          <a:p>
            <a:pPr algn="l" marL="863598" indent="-287866" lvl="2">
              <a:lnSpc>
                <a:spcPts val="2699"/>
              </a:lnSpc>
              <a:buFont typeface="Arial"/>
              <a:buChar char="⚬"/>
            </a:pPr>
            <a:r>
              <a:rPr lang="en-US" sz="1999" spc="119">
                <a:solidFill>
                  <a:srgbClr val="000000"/>
                </a:solidFill>
                <a:latin typeface="Cocomat Pro Bold"/>
                <a:ea typeface="Cocomat Pro Bold"/>
                <a:cs typeface="Cocomat Pro Bold"/>
                <a:sym typeface="Cocomat Pro Bold"/>
              </a:rPr>
              <a:t>Data Dimensions: Colored images have three channels (RGB), whereas black-and-white images have just one channel. This means the generator and discriminator networks need to handle more complex data, which requires more capacity and potentially more training data.</a:t>
            </a: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H</a:t>
            </a:r>
            <a:r>
              <a:rPr lang="en-US" sz="1999" spc="119">
                <a:solidFill>
                  <a:srgbClr val="000000"/>
                </a:solidFill>
                <a:latin typeface="Cocomat Pro Bold"/>
                <a:ea typeface="Cocomat Pro Bold"/>
                <a:cs typeface="Cocomat Pro Bold"/>
                <a:sym typeface="Cocomat Pro Bold"/>
              </a:rPr>
              <a:t>igher variability</a:t>
            </a:r>
          </a:p>
          <a:p>
            <a:pPr algn="l" marL="863598" indent="-287866" lvl="2">
              <a:lnSpc>
                <a:spcPts val="2699"/>
              </a:lnSpc>
              <a:buFont typeface="Arial"/>
              <a:buChar char="⚬"/>
            </a:pPr>
            <a:r>
              <a:rPr lang="en-US" sz="1999" spc="119">
                <a:solidFill>
                  <a:srgbClr val="000000"/>
                </a:solidFill>
                <a:latin typeface="Cocomat Pro Bold"/>
                <a:ea typeface="Cocomat Pro Bold"/>
                <a:cs typeface="Cocomat Pro Bold"/>
                <a:sym typeface="Cocomat Pro Bold"/>
              </a:rPr>
              <a:t>Color Variations: Colors add an additional layer of variability and complexity in how patterns and textures are represented. For instance, a slight change in color can drastically alter the perceived quality of an image.</a:t>
            </a: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T</a:t>
            </a:r>
            <a:r>
              <a:rPr lang="en-US" sz="1999" spc="119">
                <a:solidFill>
                  <a:srgbClr val="000000"/>
                </a:solidFill>
                <a:latin typeface="Cocomat Pro Bold"/>
                <a:ea typeface="Cocomat Pro Bold"/>
                <a:cs typeface="Cocomat Pro Bold"/>
                <a:sym typeface="Cocomat Pro Bold"/>
              </a:rPr>
              <a:t>raining stability</a:t>
            </a: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Training Dynamics: With more complex data, the training dynamics of GANs can become more unstable. Generating colored images might require more careful tuning of hyperparameters and network architectures.</a:t>
            </a:r>
          </a:p>
          <a:p>
            <a:pPr algn="l">
              <a:lnSpc>
                <a:spcPts val="2699"/>
              </a:lnSpc>
            </a:pPr>
          </a:p>
          <a:p>
            <a:pPr algn="l">
              <a:lnSpc>
                <a:spcPts val="2699"/>
              </a:lnSpc>
            </a:pPr>
            <a:r>
              <a:rPr lang="en-US" sz="1999" spc="119">
                <a:solidFill>
                  <a:srgbClr val="000000"/>
                </a:solidFill>
                <a:latin typeface="Cocomat Pro Bold"/>
                <a:ea typeface="Cocomat Pro Bold"/>
                <a:cs typeface="Cocomat Pro Bold"/>
                <a:sym typeface="Cocomat Pro Bold"/>
              </a:rPr>
              <a:t>In this case for the EMNIST dataset:</a:t>
            </a: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EMNIST images are grayscale by default. Converting them to color (e.g., using RGB channels) would introduce complexity because you would need to generate color variations that make sense for handwritten characters. This might not add significant value because the natural color of handwritten letters is grayscale.</a:t>
            </a:r>
          </a:p>
          <a:p>
            <a:pPr algn="l" marL="431799" indent="-215899" lvl="1">
              <a:lnSpc>
                <a:spcPts val="2699"/>
              </a:lnSpc>
              <a:buFont typeface="Arial"/>
              <a:buChar char="•"/>
            </a:pPr>
            <a:r>
              <a:rPr lang="en-US" sz="1999" spc="119">
                <a:solidFill>
                  <a:srgbClr val="000000"/>
                </a:solidFill>
                <a:latin typeface="Cocomat Pro Bold"/>
                <a:ea typeface="Cocomat Pro Bold"/>
                <a:cs typeface="Cocomat Pro Bold"/>
                <a:sym typeface="Cocomat Pro Bold"/>
              </a:rPr>
              <a:t>The model complexity will increase as it needs to handle three color channels instead of one. This requires more sophisticated network architectures and potentially more training data.</a:t>
            </a:r>
          </a:p>
          <a:p>
            <a:pPr algn="l">
              <a:lnSpc>
                <a:spcPts val="2699"/>
              </a:lnSpc>
            </a:pPr>
          </a:p>
          <a:p>
            <a:pPr algn="l" marL="0" indent="0" lvl="0">
              <a:lnSpc>
                <a:spcPts val="269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213122"/>
            <a:ext cx="10910396" cy="3047813"/>
          </a:xfrm>
          <a:prstGeom prst="rect">
            <a:avLst/>
          </a:prstGeom>
        </p:spPr>
        <p:txBody>
          <a:bodyPr anchor="t" rtlCol="false" tIns="0" lIns="0" bIns="0" rIns="0">
            <a:spAutoFit/>
          </a:bodyPr>
          <a:lstStyle/>
          <a:p>
            <a:pPr algn="ctr">
              <a:lnSpc>
                <a:spcPts val="11654"/>
              </a:lnSpc>
            </a:pPr>
            <a:r>
              <a:rPr lang="en-US" sz="12398">
                <a:solidFill>
                  <a:srgbClr val="000000"/>
                </a:solidFill>
                <a:latin typeface="Comic Sans"/>
                <a:ea typeface="Comic Sans"/>
                <a:cs typeface="Comic Sans"/>
                <a:sym typeface="Comic Sans"/>
              </a:rPr>
              <a:t>Reinforcement Learning</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346420" y="4899226"/>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1548840" y="48570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144000" y="4875429"/>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2829952" y="4892472"/>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817675" y="2443660"/>
            <a:ext cx="8822997" cy="1194435"/>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Cocomat Pro Bold"/>
                <a:ea typeface="Cocomat Pro Bold"/>
                <a:cs typeface="Cocomat Pro Bold"/>
                <a:sym typeface="Cocomat Pro Bold"/>
              </a:rPr>
              <a:t>Content</a:t>
            </a:r>
          </a:p>
        </p:txBody>
      </p:sp>
      <p:sp>
        <p:nvSpPr>
          <p:cNvPr name="TextBox 17" id="17"/>
          <p:cNvSpPr txBox="true"/>
          <p:nvPr/>
        </p:nvSpPr>
        <p:spPr>
          <a:xfrm rot="0">
            <a:off x="452427" y="5606516"/>
            <a:ext cx="2446102" cy="39274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Background research, explanations of approach(es) taken</a:t>
            </a:r>
          </a:p>
        </p:txBody>
      </p:sp>
      <p:sp>
        <p:nvSpPr>
          <p:cNvPr name="Freeform 18" id="18"/>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0" id="20"/>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1" id="21"/>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2" id="22"/>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3" id="23"/>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4" id="24"/>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5" id="25"/>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grpSp>
        <p:nvGrpSpPr>
          <p:cNvPr name="Group 26" id="26"/>
          <p:cNvGrpSpPr/>
          <p:nvPr/>
        </p:nvGrpSpPr>
        <p:grpSpPr>
          <a:xfrm rot="0">
            <a:off x="16237104" y="4823914"/>
            <a:ext cx="502056" cy="50205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28" id="28"/>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9" id="29"/>
          <p:cNvSpPr txBox="true"/>
          <p:nvPr/>
        </p:nvSpPr>
        <p:spPr>
          <a:xfrm rot="0">
            <a:off x="3731026" y="5729995"/>
            <a:ext cx="3336559" cy="32797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Application of RL with appropriate rationale and explanations</a:t>
            </a:r>
          </a:p>
        </p:txBody>
      </p:sp>
      <p:sp>
        <p:nvSpPr>
          <p:cNvPr name="TextBox 30" id="30"/>
          <p:cNvSpPr txBox="true"/>
          <p:nvPr/>
        </p:nvSpPr>
        <p:spPr>
          <a:xfrm rot="0">
            <a:off x="7923392" y="5660491"/>
            <a:ext cx="2943273" cy="19843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Evaluation of DQN RL and Improvements</a:t>
            </a:r>
          </a:p>
        </p:txBody>
      </p:sp>
      <p:sp>
        <p:nvSpPr>
          <p:cNvPr name="TextBox 31" id="31"/>
          <p:cNvSpPr txBox="true"/>
          <p:nvPr/>
        </p:nvSpPr>
        <p:spPr>
          <a:xfrm rot="0">
            <a:off x="11700131" y="5660491"/>
            <a:ext cx="2761699" cy="19843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Evaluation of PPO RL and Improvements</a:t>
            </a:r>
          </a:p>
        </p:txBody>
      </p:sp>
      <p:sp>
        <p:nvSpPr>
          <p:cNvPr name="TextBox 32" id="32"/>
          <p:cNvSpPr txBox="true"/>
          <p:nvPr/>
        </p:nvSpPr>
        <p:spPr>
          <a:xfrm rot="0">
            <a:off x="15406635" y="5606516"/>
            <a:ext cx="2197323" cy="688976"/>
          </a:xfrm>
          <a:prstGeom prst="rect">
            <a:avLst/>
          </a:prstGeom>
        </p:spPr>
        <p:txBody>
          <a:bodyPr anchor="t" rtlCol="false" tIns="0" lIns="0" bIns="0" rIns="0">
            <a:spAutoFit/>
          </a:bodyPr>
          <a:lstStyle/>
          <a:p>
            <a:pPr algn="ctr">
              <a:lnSpc>
                <a:spcPts val="5150"/>
              </a:lnSpc>
            </a:pPr>
            <a:r>
              <a:rPr lang="en-US" sz="5000">
                <a:solidFill>
                  <a:srgbClr val="000000"/>
                </a:solidFill>
                <a:latin typeface="Canva Student Font"/>
                <a:ea typeface="Canva Student Font"/>
                <a:cs typeface="Canva Student Font"/>
                <a:sym typeface="Canva Student Font"/>
              </a:rPr>
              <a:t>Conclusion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66196" y="984224"/>
            <a:ext cx="17846693" cy="784860"/>
          </a:xfrm>
          <a:prstGeom prst="rect">
            <a:avLst/>
          </a:prstGeom>
        </p:spPr>
        <p:txBody>
          <a:bodyPr anchor="t" rtlCol="false" tIns="0" lIns="0" bIns="0" rIns="0">
            <a:spAutoFit/>
          </a:bodyPr>
          <a:lstStyle/>
          <a:p>
            <a:pPr algn="l">
              <a:lnSpc>
                <a:spcPts val="5819"/>
              </a:lnSpc>
            </a:pPr>
            <a:r>
              <a:rPr lang="en-US" sz="5999">
                <a:solidFill>
                  <a:srgbClr val="000000"/>
                </a:solidFill>
                <a:latin typeface="Cocomat Pro Bold"/>
                <a:ea typeface="Cocomat Pro Bold"/>
                <a:cs typeface="Cocomat Pro Bold"/>
                <a:sym typeface="Cocomat Pro Bold"/>
              </a:rPr>
              <a:t>Background Research - Pendulum Environment</a:t>
            </a:r>
          </a:p>
        </p:txBody>
      </p:sp>
      <p:sp>
        <p:nvSpPr>
          <p:cNvPr name="TextBox 10" id="10"/>
          <p:cNvSpPr txBox="true"/>
          <p:nvPr/>
        </p:nvSpPr>
        <p:spPr>
          <a:xfrm rot="0">
            <a:off x="0" y="2147247"/>
            <a:ext cx="18179085" cy="1556385"/>
          </a:xfrm>
          <a:prstGeom prst="rect">
            <a:avLst/>
          </a:prstGeom>
        </p:spPr>
        <p:txBody>
          <a:bodyPr anchor="t" rtlCol="false" tIns="0" lIns="0" bIns="0" rIns="0">
            <a:spAutoFit/>
          </a:bodyPr>
          <a:lstStyle/>
          <a:p>
            <a:pPr algn="ctr">
              <a:lnSpc>
                <a:spcPts val="3104"/>
              </a:lnSpc>
              <a:spcBef>
                <a:spcPct val="0"/>
              </a:spcBef>
            </a:pPr>
            <a:r>
              <a:rPr lang="en-US" sz="2299" spc="137">
                <a:solidFill>
                  <a:srgbClr val="000000"/>
                </a:solidFill>
                <a:latin typeface="Cocomat Pro Bold"/>
                <a:ea typeface="Cocomat Pro Bold"/>
                <a:cs typeface="Cocomat Pro Bold"/>
                <a:sym typeface="Cocomat Pro Bold"/>
              </a:rPr>
              <a:t>The inverted pendulum swingup problem is based on the classic problem in control theory. The system consists of a pendulum attached at one end to a fixed point, and the other end being free. The pendulum starts in a random position and the goal is to apply torque on the free end to swing it into an upright position, with its center of gravity right above the fixed point.</a:t>
            </a:r>
          </a:p>
        </p:txBody>
      </p:sp>
      <p:sp>
        <p:nvSpPr>
          <p:cNvPr name="TextBox 11" id="11"/>
          <p:cNvSpPr txBox="true"/>
          <p:nvPr/>
        </p:nvSpPr>
        <p:spPr>
          <a:xfrm rot="0">
            <a:off x="1028700" y="3831683"/>
            <a:ext cx="16095641" cy="3387081"/>
          </a:xfrm>
          <a:prstGeom prst="rect">
            <a:avLst/>
          </a:prstGeom>
        </p:spPr>
        <p:txBody>
          <a:bodyPr anchor="t" rtlCol="false" tIns="0" lIns="0" bIns="0" rIns="0">
            <a:spAutoFit/>
          </a:bodyPr>
          <a:lstStyle/>
          <a:p>
            <a:pPr algn="ctr">
              <a:lnSpc>
                <a:spcPts val="3034"/>
              </a:lnSpc>
              <a:spcBef>
                <a:spcPct val="0"/>
              </a:spcBef>
            </a:pPr>
            <a:r>
              <a:rPr lang="en-US" sz="2248" spc="134">
                <a:solidFill>
                  <a:srgbClr val="000000"/>
                </a:solidFill>
                <a:latin typeface="Cocomat Pro Bold"/>
                <a:ea typeface="Cocomat Pro Bold"/>
                <a:cs typeface="Cocomat Pro Bold"/>
                <a:sym typeface="Cocomat Pro Bold"/>
              </a:rPr>
              <a:t>Action Space</a:t>
            </a:r>
          </a:p>
          <a:p>
            <a:pPr algn="ctr">
              <a:lnSpc>
                <a:spcPts val="3034"/>
              </a:lnSpc>
              <a:spcBef>
                <a:spcPct val="0"/>
              </a:spcBef>
            </a:pPr>
            <a:r>
              <a:rPr lang="en-US" sz="2248" spc="134">
                <a:solidFill>
                  <a:srgbClr val="000000"/>
                </a:solidFill>
                <a:latin typeface="Cocomat Pro Bold"/>
                <a:ea typeface="Cocomat Pro Bold"/>
                <a:cs typeface="Cocomat Pro Bold"/>
                <a:sym typeface="Cocomat Pro Bold"/>
              </a:rPr>
              <a:t>The action is a ndarray with shape (1,) representing the torque applied to free end of the pendulum.</a:t>
            </a:r>
          </a:p>
          <a:p>
            <a:pPr algn="ctr">
              <a:lnSpc>
                <a:spcPts val="3034"/>
              </a:lnSpc>
              <a:spcBef>
                <a:spcPct val="0"/>
              </a:spcBef>
            </a:pPr>
          </a:p>
          <a:p>
            <a:pPr algn="ctr">
              <a:lnSpc>
                <a:spcPts val="3034"/>
              </a:lnSpc>
              <a:spcBef>
                <a:spcPct val="0"/>
              </a:spcBef>
            </a:pPr>
            <a:r>
              <a:rPr lang="en-US" sz="2248" spc="134">
                <a:solidFill>
                  <a:srgbClr val="000000"/>
                </a:solidFill>
                <a:latin typeface="Cocomat Pro Bold"/>
                <a:ea typeface="Cocomat Pro Bold"/>
                <a:cs typeface="Cocomat Pro Bold"/>
                <a:sym typeface="Cocomat Pro Bold"/>
              </a:rPr>
              <a:t>Num Action  Min  Max</a:t>
            </a:r>
          </a:p>
          <a:p>
            <a:pPr algn="ctr">
              <a:lnSpc>
                <a:spcPts val="3034"/>
              </a:lnSpc>
              <a:spcBef>
                <a:spcPct val="0"/>
              </a:spcBef>
            </a:pPr>
            <a:r>
              <a:rPr lang="en-US" sz="2248" spc="134">
                <a:solidFill>
                  <a:srgbClr val="000000"/>
                </a:solidFill>
                <a:latin typeface="Cocomat Pro Bold"/>
                <a:ea typeface="Cocomat Pro Bold"/>
                <a:cs typeface="Cocomat Pro Bold"/>
                <a:sym typeface="Cocomat Pro Bold"/>
              </a:rPr>
              <a:t>0   Torque -2.0  2.0</a:t>
            </a:r>
          </a:p>
          <a:p>
            <a:pPr algn="ctr">
              <a:lnSpc>
                <a:spcPts val="3034"/>
              </a:lnSpc>
              <a:spcBef>
                <a:spcPct val="0"/>
              </a:spcBef>
            </a:pPr>
          </a:p>
          <a:p>
            <a:pPr algn="ctr">
              <a:lnSpc>
                <a:spcPts val="3034"/>
              </a:lnSpc>
              <a:spcBef>
                <a:spcPct val="0"/>
              </a:spcBef>
            </a:pPr>
            <a:r>
              <a:rPr lang="en-US" sz="2248" spc="134">
                <a:solidFill>
                  <a:srgbClr val="000000"/>
                </a:solidFill>
                <a:latin typeface="Cocomat Pro Bold"/>
                <a:ea typeface="Cocomat Pro Bold"/>
                <a:cs typeface="Cocomat Pro Bold"/>
                <a:sym typeface="Cocomat Pro Bold"/>
              </a:rPr>
              <a:t>This Pendulum Environment is a Continuous Action Space: The action can take any real value within the specified range, which in this case is from -2.0 to 2.0. This means the agent can apply any torque value within this range.</a:t>
            </a:r>
          </a:p>
        </p:txBody>
      </p:sp>
      <p:sp>
        <p:nvSpPr>
          <p:cNvPr name="TextBox 12" id="12"/>
          <p:cNvSpPr txBox="true"/>
          <p:nvPr/>
        </p:nvSpPr>
        <p:spPr>
          <a:xfrm rot="0">
            <a:off x="-18691" y="7437839"/>
            <a:ext cx="18216467" cy="3118485"/>
          </a:xfrm>
          <a:prstGeom prst="rect">
            <a:avLst/>
          </a:prstGeom>
        </p:spPr>
        <p:txBody>
          <a:bodyPr anchor="t" rtlCol="false" tIns="0" lIns="0" bIns="0" rIns="0">
            <a:spAutoFit/>
          </a:bodyPr>
          <a:lstStyle/>
          <a:p>
            <a:pPr algn="ctr">
              <a:lnSpc>
                <a:spcPts val="3104"/>
              </a:lnSpc>
              <a:spcBef>
                <a:spcPct val="0"/>
              </a:spcBef>
            </a:pPr>
            <a:r>
              <a:rPr lang="en-US" sz="2299" spc="137">
                <a:solidFill>
                  <a:srgbClr val="000000"/>
                </a:solidFill>
                <a:latin typeface="Cocomat Pro Bold"/>
                <a:ea typeface="Cocomat Pro Bold"/>
                <a:cs typeface="Cocomat Pro Bold"/>
                <a:sym typeface="Cocomat Pro Bold"/>
              </a:rPr>
              <a:t>Re</a:t>
            </a:r>
            <a:r>
              <a:rPr lang="en-US" sz="2299" spc="137">
                <a:solidFill>
                  <a:srgbClr val="000000"/>
                </a:solidFill>
                <a:latin typeface="Cocomat Pro Bold"/>
                <a:ea typeface="Cocomat Pro Bold"/>
                <a:cs typeface="Cocomat Pro Bold"/>
                <a:sym typeface="Cocomat Pro Bold"/>
              </a:rPr>
              <a:t>inforcement Learning (RL) is a type of machine learning where an agent learns to make decisions by performing actions in an environment to maximize cumulative rewards. Key concepts include:</a:t>
            </a:r>
          </a:p>
          <a:p>
            <a:pPr algn="ctr" marL="496567" indent="-248284" lvl="1">
              <a:lnSpc>
                <a:spcPts val="3104"/>
              </a:lnSpc>
              <a:spcBef>
                <a:spcPct val="0"/>
              </a:spcBef>
              <a:buFont typeface="Arial"/>
              <a:buChar char="•"/>
            </a:pPr>
            <a:r>
              <a:rPr lang="en-US" sz="2299" spc="137">
                <a:solidFill>
                  <a:srgbClr val="000000"/>
                </a:solidFill>
                <a:latin typeface="Cocomat Pro Bold"/>
                <a:ea typeface="Cocomat Pro Bold"/>
                <a:cs typeface="Cocomat Pro Bold"/>
                <a:sym typeface="Cocomat Pro Bold"/>
              </a:rPr>
              <a:t>Agent: The learner or decision maker.</a:t>
            </a:r>
          </a:p>
          <a:p>
            <a:pPr algn="ctr" marL="496567" indent="-248284" lvl="1">
              <a:lnSpc>
                <a:spcPts val="3104"/>
              </a:lnSpc>
              <a:spcBef>
                <a:spcPct val="0"/>
              </a:spcBef>
              <a:buFont typeface="Arial"/>
              <a:buChar char="•"/>
            </a:pPr>
            <a:r>
              <a:rPr lang="en-US" sz="2299" spc="137">
                <a:solidFill>
                  <a:srgbClr val="000000"/>
                </a:solidFill>
                <a:latin typeface="Cocomat Pro Bold"/>
                <a:ea typeface="Cocomat Pro Bold"/>
                <a:cs typeface="Cocomat Pro Bold"/>
                <a:sym typeface="Cocomat Pro Bold"/>
              </a:rPr>
              <a:t>Environment: Everything the agent interacts with.</a:t>
            </a:r>
          </a:p>
          <a:p>
            <a:pPr algn="ctr" marL="496567" indent="-248284" lvl="1">
              <a:lnSpc>
                <a:spcPts val="3104"/>
              </a:lnSpc>
              <a:spcBef>
                <a:spcPct val="0"/>
              </a:spcBef>
              <a:buFont typeface="Arial"/>
              <a:buChar char="•"/>
            </a:pPr>
            <a:r>
              <a:rPr lang="en-US" sz="2299" spc="137">
                <a:solidFill>
                  <a:srgbClr val="000000"/>
                </a:solidFill>
                <a:latin typeface="Cocomat Pro Bold"/>
                <a:ea typeface="Cocomat Pro Bold"/>
                <a:cs typeface="Cocomat Pro Bold"/>
                <a:sym typeface="Cocomat Pro Bold"/>
              </a:rPr>
              <a:t>State: A representation of the environment at a given time.</a:t>
            </a:r>
          </a:p>
          <a:p>
            <a:pPr algn="ctr" marL="496567" indent="-248284" lvl="1">
              <a:lnSpc>
                <a:spcPts val="3104"/>
              </a:lnSpc>
              <a:spcBef>
                <a:spcPct val="0"/>
              </a:spcBef>
              <a:buFont typeface="Arial"/>
              <a:buChar char="•"/>
            </a:pPr>
            <a:r>
              <a:rPr lang="en-US" sz="2299" spc="137">
                <a:solidFill>
                  <a:srgbClr val="000000"/>
                </a:solidFill>
                <a:latin typeface="Cocomat Pro Bold"/>
                <a:ea typeface="Cocomat Pro Bold"/>
                <a:cs typeface="Cocomat Pro Bold"/>
                <a:sym typeface="Cocomat Pro Bold"/>
              </a:rPr>
              <a:t>Action: Choices available to the agent.</a:t>
            </a:r>
          </a:p>
          <a:p>
            <a:pPr algn="ctr" marL="496567" indent="-248284" lvl="1">
              <a:lnSpc>
                <a:spcPts val="3104"/>
              </a:lnSpc>
              <a:spcBef>
                <a:spcPct val="0"/>
              </a:spcBef>
              <a:buFont typeface="Arial"/>
              <a:buChar char="•"/>
            </a:pPr>
            <a:r>
              <a:rPr lang="en-US" sz="2299" spc="137">
                <a:solidFill>
                  <a:srgbClr val="000000"/>
                </a:solidFill>
                <a:latin typeface="Cocomat Pro Bold"/>
                <a:ea typeface="Cocomat Pro Bold"/>
                <a:cs typeface="Cocomat Pro Bold"/>
                <a:sym typeface="Cocomat Pro Bold"/>
              </a:rPr>
              <a:t>Reward: Feedback from the environment in response to an action.</a:t>
            </a:r>
          </a:p>
          <a:p>
            <a:pPr algn="ctr">
              <a:lnSpc>
                <a:spcPts val="3104"/>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0" y="1287336"/>
            <a:ext cx="18288000" cy="9062085"/>
          </a:xfrm>
          <a:prstGeom prst="rect">
            <a:avLst/>
          </a:prstGeom>
        </p:spPr>
        <p:txBody>
          <a:bodyPr anchor="t" rtlCol="false" tIns="0" lIns="0" bIns="0" rIns="0">
            <a:spAutoFit/>
          </a:bodyPr>
          <a:lstStyle/>
          <a:p>
            <a:pPr algn="ctr">
              <a:lnSpc>
                <a:spcPts val="4049"/>
              </a:lnSpc>
            </a:pPr>
            <a:r>
              <a:rPr lang="en-US" sz="2999" spc="179">
                <a:solidFill>
                  <a:srgbClr val="000000"/>
                </a:solidFill>
                <a:latin typeface="Cocomat Pro Bold"/>
                <a:ea typeface="Cocomat Pro Bold"/>
                <a:cs typeface="Cocomat Pro Bold"/>
                <a:sym typeface="Cocomat Pro Bold"/>
              </a:rPr>
              <a:t>This Environment is a continuous action space, but upon our own research, DQN is better suited for discrete action spaces.</a:t>
            </a:r>
          </a:p>
          <a:p>
            <a:pPr algn="ctr">
              <a:lnSpc>
                <a:spcPts val="3779"/>
              </a:lnSpc>
            </a:pPr>
          </a:p>
          <a:p>
            <a:pPr algn="ctr">
              <a:lnSpc>
                <a:spcPts val="3779"/>
              </a:lnSpc>
            </a:pPr>
            <a:r>
              <a:rPr lang="en-US" sz="2799" spc="167">
                <a:solidFill>
                  <a:srgbClr val="000000"/>
                </a:solidFill>
                <a:latin typeface="Cocomat Pro Bold"/>
                <a:ea typeface="Cocomat Pro Bold"/>
                <a:cs typeface="Cocomat Pro Bold"/>
                <a:sym typeface="Cocomat Pro Bold"/>
              </a:rPr>
              <a:t>Discrete Action Spaces:</a:t>
            </a:r>
          </a:p>
          <a:p>
            <a:pPr algn="ctr">
              <a:lnSpc>
                <a:spcPts val="3779"/>
              </a:lnSpc>
            </a:pPr>
            <a:r>
              <a:rPr lang="en-US" sz="2799" spc="167">
                <a:solidFill>
                  <a:srgbClr val="000000"/>
                </a:solidFill>
                <a:latin typeface="Cocomat Pro Bold"/>
                <a:ea typeface="Cocomat Pro Bold"/>
                <a:cs typeface="Cocomat Pro Bold"/>
                <a:sym typeface="Cocomat Pro Bold"/>
              </a:rPr>
              <a:t>Action Selection: DQN selects actions by evaluating the Q-values for each possible action and choosing the action with the highest Q-value. This works well when the number of actions is finite and discrete.</a:t>
            </a:r>
          </a:p>
          <a:p>
            <a:pPr algn="ctr">
              <a:lnSpc>
                <a:spcPts val="3779"/>
              </a:lnSpc>
            </a:pPr>
            <a:r>
              <a:rPr lang="en-US" sz="2799" spc="167">
                <a:solidFill>
                  <a:srgbClr val="000000"/>
                </a:solidFill>
                <a:latin typeface="Cocomat Pro Bold"/>
                <a:ea typeface="Cocomat Pro Bold"/>
                <a:cs typeface="Cocomat Pro Bold"/>
                <a:sym typeface="Cocomat Pro Bold"/>
              </a:rPr>
              <a:t>Action Representation: The output layer of a DQN typically has a node for each possible action, making it easy to handle discrete actions.</a:t>
            </a:r>
          </a:p>
          <a:p>
            <a:pPr algn="ctr">
              <a:lnSpc>
                <a:spcPts val="3779"/>
              </a:lnSpc>
            </a:pPr>
          </a:p>
          <a:p>
            <a:pPr algn="ctr">
              <a:lnSpc>
                <a:spcPts val="3779"/>
              </a:lnSpc>
            </a:pPr>
            <a:r>
              <a:rPr lang="en-US" sz="2799" spc="167">
                <a:solidFill>
                  <a:srgbClr val="000000"/>
                </a:solidFill>
                <a:latin typeface="Cocomat Pro Bold"/>
                <a:ea typeface="Cocomat Pro Bold"/>
                <a:cs typeface="Cocomat Pro Bold"/>
                <a:sym typeface="Cocomat Pro Bold"/>
              </a:rPr>
              <a:t>Continuous Action Spaces:</a:t>
            </a:r>
          </a:p>
          <a:p>
            <a:pPr algn="ctr">
              <a:lnSpc>
                <a:spcPts val="3779"/>
              </a:lnSpc>
            </a:pPr>
            <a:r>
              <a:rPr lang="en-US" sz="2799" spc="167">
                <a:solidFill>
                  <a:srgbClr val="000000"/>
                </a:solidFill>
                <a:latin typeface="Cocomat Pro Bold"/>
                <a:ea typeface="Cocomat Pro Bold"/>
                <a:cs typeface="Cocomat Pro Bold"/>
                <a:sym typeface="Cocomat Pro Bold"/>
              </a:rPr>
              <a:t>Challenges: In continuous action spaces, the action space is infinite and continuous, making it impractical to directly apply the same Q-value evaluation strategy as in discrete spaces.</a:t>
            </a:r>
          </a:p>
          <a:p>
            <a:pPr algn="ctr">
              <a:lnSpc>
                <a:spcPts val="3779"/>
              </a:lnSpc>
            </a:pPr>
            <a:r>
              <a:rPr lang="en-US" sz="2799" spc="167">
                <a:solidFill>
                  <a:srgbClr val="000000"/>
                </a:solidFill>
                <a:latin typeface="Cocomat Pro Bold"/>
                <a:ea typeface="Cocomat Pro Bold"/>
                <a:cs typeface="Cocomat Pro Bold"/>
                <a:sym typeface="Cocomat Pro Bold"/>
              </a:rPr>
              <a:t>Alternatives: For continuous action spaces, alternative algorithms like DDPG (Deep Deterministic Policy Gradient), TD3 (Twin Delayed DDPG), and PPO (Proximal Policy Optimization) are often used. These methods can handle continuous actions by directly parameterizing the policy or using actor-critic methods.</a:t>
            </a:r>
          </a:p>
          <a:p>
            <a:pPr algn="ctr">
              <a:lnSpc>
                <a:spcPts val="3779"/>
              </a:lnSpc>
            </a:pPr>
          </a:p>
          <a:p>
            <a:pPr algn="ctr">
              <a:lnSpc>
                <a:spcPts val="3509"/>
              </a:lnSpc>
              <a:spcBef>
                <a:spcPct val="0"/>
              </a:spcBef>
            </a:pPr>
          </a:p>
        </p:txBody>
      </p:sp>
      <p:sp>
        <p:nvSpPr>
          <p:cNvPr name="TextBox 10" id="10"/>
          <p:cNvSpPr txBox="true"/>
          <p:nvPr/>
        </p:nvSpPr>
        <p:spPr>
          <a:xfrm rot="0">
            <a:off x="1446994" y="269848"/>
            <a:ext cx="14974134" cy="590551"/>
          </a:xfrm>
          <a:prstGeom prst="rect">
            <a:avLst/>
          </a:prstGeom>
        </p:spPr>
        <p:txBody>
          <a:bodyPr anchor="t" rtlCol="false" tIns="0" lIns="0" bIns="0" rIns="0">
            <a:spAutoFit/>
          </a:bodyPr>
          <a:lstStyle/>
          <a:p>
            <a:pPr algn="ctr">
              <a:lnSpc>
                <a:spcPts val="4724"/>
              </a:lnSpc>
              <a:spcBef>
                <a:spcPct val="0"/>
              </a:spcBef>
            </a:pPr>
            <a:r>
              <a:rPr lang="en-US" sz="3499" spc="209">
                <a:solidFill>
                  <a:srgbClr val="000000"/>
                </a:solidFill>
                <a:latin typeface="Cocomat Pro Bold"/>
                <a:ea typeface="Cocomat Pro Bold"/>
                <a:cs typeface="Cocomat Pro Bold"/>
                <a:sym typeface="Cocomat Pro Bold"/>
              </a:rPr>
              <a:t>Application of RL with appropriate rationale and explanations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295247" y="64643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Explanation of approaches taken</a:t>
            </a:r>
          </a:p>
        </p:txBody>
      </p:sp>
      <p:sp>
        <p:nvSpPr>
          <p:cNvPr name="TextBox 10" id="10"/>
          <p:cNvSpPr txBox="true"/>
          <p:nvPr/>
        </p:nvSpPr>
        <p:spPr>
          <a:xfrm rot="0">
            <a:off x="0" y="2424894"/>
            <a:ext cx="18288000" cy="6920865"/>
          </a:xfrm>
          <a:prstGeom prst="rect">
            <a:avLst/>
          </a:prstGeom>
        </p:spPr>
        <p:txBody>
          <a:bodyPr anchor="t" rtlCol="false" tIns="0" lIns="0" bIns="0" rIns="0">
            <a:spAutoFit/>
          </a:bodyPr>
          <a:lstStyle/>
          <a:p>
            <a:pPr algn="ctr">
              <a:lnSpc>
                <a:spcPts val="3644"/>
              </a:lnSpc>
              <a:spcBef>
                <a:spcPct val="0"/>
              </a:spcBef>
            </a:pPr>
            <a:r>
              <a:rPr lang="en-US" sz="2699" spc="161">
                <a:solidFill>
                  <a:srgbClr val="000000"/>
                </a:solidFill>
                <a:latin typeface="Cocomat Pro Bold"/>
                <a:ea typeface="Cocomat Pro Bold"/>
                <a:cs typeface="Cocomat Pro Bold"/>
                <a:sym typeface="Cocomat Pro Bold"/>
              </a:rPr>
              <a:t>Deep Q-Networks (DQN): A deep learning approach for RL where Q-values (action-values) are approximated using neural networks. Key innovations:</a:t>
            </a:r>
          </a:p>
          <a:p>
            <a:pPr algn="ctr">
              <a:lnSpc>
                <a:spcPts val="3914"/>
              </a:lnSpc>
              <a:spcBef>
                <a:spcPct val="0"/>
              </a:spcBef>
            </a:pPr>
          </a:p>
          <a:p>
            <a:pPr algn="ctr">
              <a:lnSpc>
                <a:spcPts val="3644"/>
              </a:lnSpc>
              <a:spcBef>
                <a:spcPct val="0"/>
              </a:spcBef>
            </a:pPr>
            <a:r>
              <a:rPr lang="en-US" sz="2699" spc="161">
                <a:solidFill>
                  <a:srgbClr val="000000"/>
                </a:solidFill>
                <a:latin typeface="Cocomat Pro Bold"/>
                <a:ea typeface="Cocomat Pro Bold"/>
                <a:cs typeface="Cocomat Pro Bold"/>
                <a:sym typeface="Cocomat Pro Bold"/>
              </a:rPr>
              <a:t>Experience Replay: Stores past experiences to break correlation and stabilize training.</a:t>
            </a:r>
          </a:p>
          <a:p>
            <a:pPr algn="ctr">
              <a:lnSpc>
                <a:spcPts val="3644"/>
              </a:lnSpc>
              <a:spcBef>
                <a:spcPct val="0"/>
              </a:spcBef>
            </a:pPr>
            <a:r>
              <a:rPr lang="en-US" sz="2699" spc="161">
                <a:solidFill>
                  <a:srgbClr val="000000"/>
                </a:solidFill>
                <a:latin typeface="Cocomat Pro Bold"/>
                <a:ea typeface="Cocomat Pro Bold"/>
                <a:cs typeface="Cocomat Pro Bold"/>
                <a:sym typeface="Cocomat Pro Bold"/>
              </a:rPr>
              <a:t>Target Network: A separate network for calculating target Q-values, improving stability.</a:t>
            </a:r>
          </a:p>
          <a:p>
            <a:pPr algn="ctr">
              <a:lnSpc>
                <a:spcPts val="3644"/>
              </a:lnSpc>
              <a:spcBef>
                <a:spcPct val="0"/>
              </a:spcBef>
            </a:pPr>
          </a:p>
          <a:p>
            <a:pPr algn="ctr">
              <a:lnSpc>
                <a:spcPts val="3644"/>
              </a:lnSpc>
              <a:spcBef>
                <a:spcPct val="0"/>
              </a:spcBef>
            </a:pPr>
          </a:p>
          <a:p>
            <a:pPr algn="ctr">
              <a:lnSpc>
                <a:spcPts val="3914"/>
              </a:lnSpc>
              <a:spcBef>
                <a:spcPct val="0"/>
              </a:spcBef>
            </a:pPr>
            <a:r>
              <a:rPr lang="en-US" sz="2899" spc="173">
                <a:solidFill>
                  <a:srgbClr val="000000"/>
                </a:solidFill>
                <a:latin typeface="Cocomat Pro Bold"/>
                <a:ea typeface="Cocomat Pro Bold"/>
                <a:cs typeface="Cocomat Pro Bold"/>
                <a:sym typeface="Cocomat Pro Bold"/>
              </a:rPr>
              <a:t>Improved DQN:</a:t>
            </a:r>
          </a:p>
          <a:p>
            <a:pPr algn="ctr">
              <a:lnSpc>
                <a:spcPts val="3644"/>
              </a:lnSpc>
              <a:spcBef>
                <a:spcPct val="0"/>
              </a:spcBef>
            </a:pPr>
          </a:p>
          <a:p>
            <a:pPr algn="ctr">
              <a:lnSpc>
                <a:spcPts val="3644"/>
              </a:lnSpc>
              <a:spcBef>
                <a:spcPct val="0"/>
              </a:spcBef>
            </a:pPr>
            <a:r>
              <a:rPr lang="en-US" sz="2699" spc="161">
                <a:solidFill>
                  <a:srgbClr val="000000"/>
                </a:solidFill>
                <a:latin typeface="Cocomat Pro Bold"/>
                <a:ea typeface="Cocomat Pro Bold"/>
                <a:cs typeface="Cocomat Pro Bold"/>
                <a:sym typeface="Cocomat Pro Bold"/>
              </a:rPr>
              <a:t>Epsilon Decay</a:t>
            </a:r>
            <a:r>
              <a:rPr lang="en-US" sz="2699" spc="161">
                <a:solidFill>
                  <a:srgbClr val="000000"/>
                </a:solidFill>
                <a:latin typeface="Cocomat Pro Bold"/>
                <a:ea typeface="Cocomat Pro Bold"/>
                <a:cs typeface="Cocomat Pro Bold"/>
                <a:sym typeface="Cocomat Pro Bold"/>
              </a:rPr>
              <a:t>: gradually reduces the value of epsilon over time, making the agent explore less and exploit more as it learns. This helps the agent to initially discover promising actions and then focus on refining its strategy.</a:t>
            </a:r>
          </a:p>
          <a:p>
            <a:pPr algn="ctr">
              <a:lnSpc>
                <a:spcPts val="3644"/>
              </a:lnSpc>
              <a:spcBef>
                <a:spcPct val="0"/>
              </a:spcBef>
            </a:pPr>
            <a:r>
              <a:rPr lang="en-US" sz="2699" spc="161">
                <a:solidFill>
                  <a:srgbClr val="000000"/>
                </a:solidFill>
                <a:latin typeface="Cocomat Pro Bold"/>
                <a:ea typeface="Cocomat Pro Bold"/>
                <a:cs typeface="Cocomat Pro Bold"/>
                <a:sym typeface="Cocomat Pro Bold"/>
              </a:rPr>
              <a:t>Adaptive Learning Rate: Adjusts the learning rate dynamically based on training progress.</a:t>
            </a:r>
          </a:p>
          <a:p>
            <a:pPr algn="ctr">
              <a:lnSpc>
                <a:spcPts val="3644"/>
              </a:lnSpc>
              <a:spcBef>
                <a:spcPct val="0"/>
              </a:spcBef>
            </a:pPr>
            <a:r>
              <a:rPr lang="en-US" sz="2699" spc="161">
                <a:solidFill>
                  <a:srgbClr val="000000"/>
                </a:solidFill>
                <a:latin typeface="Cocomat Pro Bold"/>
                <a:ea typeface="Cocomat Pro Bold"/>
                <a:cs typeface="Cocomat Pro Bold"/>
                <a:sym typeface="Cocomat Pro Bold"/>
              </a:rPr>
              <a:t>Reward Normalization: To stabilize the learning process by rescaling the rewards which ensures that they have a consistent scale, which can improve the convergence of the learning algorithm</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0" y="1707647"/>
            <a:ext cx="9208400" cy="4909351"/>
          </a:xfrm>
          <a:custGeom>
            <a:avLst/>
            <a:gdLst/>
            <a:ahLst/>
            <a:cxnLst/>
            <a:rect r="r" b="b" t="t" l="l"/>
            <a:pathLst>
              <a:path h="4909351" w="9208400">
                <a:moveTo>
                  <a:pt x="0" y="0"/>
                </a:moveTo>
                <a:lnTo>
                  <a:pt x="9208400" y="0"/>
                </a:lnTo>
                <a:lnTo>
                  <a:pt x="9208400" y="4909351"/>
                </a:lnTo>
                <a:lnTo>
                  <a:pt x="0" y="4909351"/>
                </a:lnTo>
                <a:lnTo>
                  <a:pt x="0" y="0"/>
                </a:lnTo>
                <a:close/>
              </a:path>
            </a:pathLst>
          </a:custGeom>
          <a:blipFill>
            <a:blip r:embed="rId13"/>
            <a:stretch>
              <a:fillRect l="0" t="0" r="0" b="0"/>
            </a:stretch>
          </a:blipFill>
        </p:spPr>
      </p:sp>
      <p:sp>
        <p:nvSpPr>
          <p:cNvPr name="Freeform 10" id="10"/>
          <p:cNvSpPr/>
          <p:nvPr/>
        </p:nvSpPr>
        <p:spPr>
          <a:xfrm flipH="false" flipV="false" rot="0">
            <a:off x="9208400" y="1762119"/>
            <a:ext cx="9079600" cy="4854879"/>
          </a:xfrm>
          <a:custGeom>
            <a:avLst/>
            <a:gdLst/>
            <a:ahLst/>
            <a:cxnLst/>
            <a:rect r="r" b="b" t="t" l="l"/>
            <a:pathLst>
              <a:path h="4854879" w="9079600">
                <a:moveTo>
                  <a:pt x="0" y="0"/>
                </a:moveTo>
                <a:lnTo>
                  <a:pt x="9079600" y="0"/>
                </a:lnTo>
                <a:lnTo>
                  <a:pt x="9079600" y="4854879"/>
                </a:lnTo>
                <a:lnTo>
                  <a:pt x="0" y="4854879"/>
                </a:lnTo>
                <a:lnTo>
                  <a:pt x="0" y="0"/>
                </a:lnTo>
                <a:close/>
              </a:path>
            </a:pathLst>
          </a:custGeom>
          <a:blipFill>
            <a:blip r:embed="rId14"/>
            <a:stretch>
              <a:fillRect l="0" t="0" r="0" b="0"/>
            </a:stretch>
          </a:blipFill>
        </p:spPr>
      </p:sp>
      <p:sp>
        <p:nvSpPr>
          <p:cNvPr name="TextBox 11" id="11"/>
          <p:cNvSpPr txBox="true"/>
          <p:nvPr/>
        </p:nvSpPr>
        <p:spPr>
          <a:xfrm rot="0">
            <a:off x="1028700" y="47813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Baseline DQN Agent evaluation</a:t>
            </a:r>
          </a:p>
        </p:txBody>
      </p:sp>
      <p:sp>
        <p:nvSpPr>
          <p:cNvPr name="TextBox 12" id="12"/>
          <p:cNvSpPr txBox="true"/>
          <p:nvPr/>
        </p:nvSpPr>
        <p:spPr>
          <a:xfrm rot="0">
            <a:off x="0" y="6940848"/>
            <a:ext cx="9490178" cy="3040333"/>
          </a:xfrm>
          <a:prstGeom prst="rect">
            <a:avLst/>
          </a:prstGeom>
        </p:spPr>
        <p:txBody>
          <a:bodyPr anchor="t" rtlCol="false" tIns="0" lIns="0" bIns="0" rIns="0">
            <a:spAutoFit/>
          </a:bodyPr>
          <a:lstStyle/>
          <a:p>
            <a:pPr algn="ctr">
              <a:lnSpc>
                <a:spcPts val="3047"/>
              </a:lnSpc>
              <a:spcBef>
                <a:spcPct val="0"/>
              </a:spcBef>
            </a:pPr>
            <a:r>
              <a:rPr lang="en-US" sz="2176">
                <a:solidFill>
                  <a:srgbClr val="000000"/>
                </a:solidFill>
                <a:latin typeface="Cocomat Pro Bold"/>
                <a:ea typeface="Cocomat Pro Bold"/>
                <a:cs typeface="Cocomat Pro Bold"/>
                <a:sym typeface="Cocomat Pro Bold"/>
              </a:rPr>
              <a:t>There are significant fluctuations in the rewards throughout the episodes. This variability suggests that the agent’s performance is inconsistent, with episodes of both high and low rewards. while the DQN agent shows improvement and some stabilization, the learning process still exhibits variability. This indicates that the agent’s learning is not entirely stable yet, and further training or tuning of hyperparameters might be necessary to achieve more consistent performance.</a:t>
            </a:r>
          </a:p>
        </p:txBody>
      </p:sp>
      <p:sp>
        <p:nvSpPr>
          <p:cNvPr name="TextBox 13" id="13"/>
          <p:cNvSpPr txBox="true"/>
          <p:nvPr/>
        </p:nvSpPr>
        <p:spPr>
          <a:xfrm rot="0">
            <a:off x="9437460" y="6933828"/>
            <a:ext cx="8850540" cy="2720919"/>
          </a:xfrm>
          <a:prstGeom prst="rect">
            <a:avLst/>
          </a:prstGeom>
        </p:spPr>
        <p:txBody>
          <a:bodyPr anchor="t" rtlCol="false" tIns="0" lIns="0" bIns="0" rIns="0">
            <a:spAutoFit/>
          </a:bodyPr>
          <a:lstStyle/>
          <a:p>
            <a:pPr algn="ctr">
              <a:lnSpc>
                <a:spcPts val="3115"/>
              </a:lnSpc>
              <a:spcBef>
                <a:spcPct val="0"/>
              </a:spcBef>
            </a:pPr>
            <a:r>
              <a:rPr lang="en-US" sz="2225">
                <a:solidFill>
                  <a:srgbClr val="000000"/>
                </a:solidFill>
                <a:latin typeface="Cocomat Pro Bold"/>
                <a:ea typeface="Cocomat Pro Bold"/>
                <a:cs typeface="Cocomat Pro Bold"/>
                <a:sym typeface="Cocomat Pro Bold"/>
              </a:rPr>
              <a:t>The highest frequency of Q-values is near zero, indicating that the agent frequently predicts Q-values close to zero. This could suggest that many actions taken by the agent result in similar expected rewards. The DQN agent shows signs of stable learning with a concentration of Q-values near zero, but the variability in the Q-values suggests that the learning process is not fully stable yet.</a:t>
            </a:r>
          </a:p>
        </p:txBody>
      </p:sp>
      <p:sp>
        <p:nvSpPr>
          <p:cNvPr name="TextBox 14" id="14"/>
          <p:cNvSpPr txBox="true"/>
          <p:nvPr/>
        </p:nvSpPr>
        <p:spPr>
          <a:xfrm rot="0">
            <a:off x="7485003" y="1475740"/>
            <a:ext cx="3317994" cy="62230"/>
          </a:xfrm>
          <a:prstGeom prst="rect">
            <a:avLst/>
          </a:prstGeom>
        </p:spPr>
        <p:txBody>
          <a:bodyPr anchor="t" rtlCol="false" tIns="0" lIns="0" bIns="0" rIns="0">
            <a:spAutoFit/>
          </a:bodyPr>
          <a:lstStyle/>
          <a:p>
            <a:pPr algn="ctr">
              <a:lnSpc>
                <a:spcPts val="419"/>
              </a:lnSpc>
              <a:spcBef>
                <a:spcPct val="0"/>
              </a:spcBef>
            </a:pPr>
            <a:r>
              <a:rPr lang="en-US" sz="300">
                <a:solidFill>
                  <a:srgbClr val="000000"/>
                </a:solidFill>
                <a:latin typeface="Cocomat Pro Bold"/>
                <a:ea typeface="Cocomat Pro Bold"/>
                <a:cs typeface="Cocomat Pro Bold"/>
                <a:sym typeface="Cocomat Pro Bold"/>
              </a:rPr>
              <a:t>the DQN agent shows signs of stable learning with a concentration of Q-values near zero, but the variability in the Q-values suggests that the learning process is not fully stable yet.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0" y="1191057"/>
            <a:ext cx="9079600" cy="4840684"/>
          </a:xfrm>
          <a:custGeom>
            <a:avLst/>
            <a:gdLst/>
            <a:ahLst/>
            <a:cxnLst/>
            <a:rect r="r" b="b" t="t" l="l"/>
            <a:pathLst>
              <a:path h="4840684" w="9079600">
                <a:moveTo>
                  <a:pt x="0" y="0"/>
                </a:moveTo>
                <a:lnTo>
                  <a:pt x="9079600" y="0"/>
                </a:lnTo>
                <a:lnTo>
                  <a:pt x="9079600" y="4840684"/>
                </a:lnTo>
                <a:lnTo>
                  <a:pt x="0" y="4840684"/>
                </a:lnTo>
                <a:lnTo>
                  <a:pt x="0" y="0"/>
                </a:lnTo>
                <a:close/>
              </a:path>
            </a:pathLst>
          </a:custGeom>
          <a:blipFill>
            <a:blip r:embed="rId13"/>
            <a:stretch>
              <a:fillRect l="0" t="0" r="0" b="0"/>
            </a:stretch>
          </a:blipFill>
        </p:spPr>
      </p:sp>
      <p:sp>
        <p:nvSpPr>
          <p:cNvPr name="Freeform 10" id="10"/>
          <p:cNvSpPr/>
          <p:nvPr/>
        </p:nvSpPr>
        <p:spPr>
          <a:xfrm flipH="false" flipV="false" rot="0">
            <a:off x="9208400" y="1191057"/>
            <a:ext cx="9079600" cy="4840684"/>
          </a:xfrm>
          <a:custGeom>
            <a:avLst/>
            <a:gdLst/>
            <a:ahLst/>
            <a:cxnLst/>
            <a:rect r="r" b="b" t="t" l="l"/>
            <a:pathLst>
              <a:path h="4840684" w="9079600">
                <a:moveTo>
                  <a:pt x="0" y="0"/>
                </a:moveTo>
                <a:lnTo>
                  <a:pt x="9079600" y="0"/>
                </a:lnTo>
                <a:lnTo>
                  <a:pt x="9079600" y="4840684"/>
                </a:lnTo>
                <a:lnTo>
                  <a:pt x="0" y="4840684"/>
                </a:lnTo>
                <a:lnTo>
                  <a:pt x="0" y="0"/>
                </a:lnTo>
                <a:close/>
              </a:path>
            </a:pathLst>
          </a:custGeom>
          <a:blipFill>
            <a:blip r:embed="rId14"/>
            <a:stretch>
              <a:fillRect l="0" t="0" r="0" b="0"/>
            </a:stretch>
          </a:blipFill>
        </p:spPr>
      </p:sp>
      <p:sp>
        <p:nvSpPr>
          <p:cNvPr name="TextBox 11" id="11"/>
          <p:cNvSpPr txBox="true"/>
          <p:nvPr/>
        </p:nvSpPr>
        <p:spPr>
          <a:xfrm rot="0">
            <a:off x="1028700" y="47813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Baseline DQN Agent evaluation</a:t>
            </a:r>
          </a:p>
        </p:txBody>
      </p:sp>
      <p:sp>
        <p:nvSpPr>
          <p:cNvPr name="TextBox 12" id="12"/>
          <p:cNvSpPr txBox="true"/>
          <p:nvPr/>
        </p:nvSpPr>
        <p:spPr>
          <a:xfrm rot="0">
            <a:off x="232216" y="5796957"/>
            <a:ext cx="8615169" cy="4552464"/>
          </a:xfrm>
          <a:prstGeom prst="rect">
            <a:avLst/>
          </a:prstGeom>
        </p:spPr>
        <p:txBody>
          <a:bodyPr anchor="t" rtlCol="false" tIns="0" lIns="0" bIns="0" rIns="0">
            <a:spAutoFit/>
          </a:bodyPr>
          <a:lstStyle/>
          <a:p>
            <a:pPr algn="ctr">
              <a:lnSpc>
                <a:spcPts val="3583"/>
              </a:lnSpc>
              <a:spcBef>
                <a:spcPct val="0"/>
              </a:spcBef>
            </a:pPr>
          </a:p>
          <a:p>
            <a:pPr algn="ctr">
              <a:lnSpc>
                <a:spcPts val="3583"/>
              </a:lnSpc>
              <a:spcBef>
                <a:spcPct val="0"/>
              </a:spcBef>
            </a:pPr>
            <a:r>
              <a:rPr lang="en-US" sz="2559">
                <a:solidFill>
                  <a:srgbClr val="000000"/>
                </a:solidFill>
                <a:latin typeface="Cocomat Pro Bold"/>
                <a:ea typeface="Cocomat Pro Bold"/>
                <a:cs typeface="Cocomat Pro Bold"/>
                <a:sym typeface="Cocomat Pro Bold"/>
              </a:rPr>
              <a:t>Stability Concerns: The sharp fluctuations and the eventual decline in the moving average reward suggest that the learning process is not stable. The agent shows periods of improvement but fails to sustain them.</a:t>
            </a:r>
          </a:p>
          <a:p>
            <a:pPr algn="ctr">
              <a:lnSpc>
                <a:spcPts val="3583"/>
              </a:lnSpc>
              <a:spcBef>
                <a:spcPct val="0"/>
              </a:spcBef>
            </a:pPr>
            <a:r>
              <a:rPr lang="en-US" sz="2559">
                <a:solidFill>
                  <a:srgbClr val="000000"/>
                </a:solidFill>
                <a:latin typeface="Cocomat Pro Bold"/>
                <a:ea typeface="Cocomat Pro Bold"/>
                <a:cs typeface="Cocomat Pro Bold"/>
                <a:sym typeface="Cocomat Pro Bold"/>
              </a:rPr>
              <a:t>In summary, while the DQN agent shows periods of improvement, the overall learning process is unstable, as evidenced by the sharp decline in performance towards the end</a:t>
            </a:r>
          </a:p>
        </p:txBody>
      </p:sp>
      <p:sp>
        <p:nvSpPr>
          <p:cNvPr name="TextBox 13" id="13"/>
          <p:cNvSpPr txBox="true"/>
          <p:nvPr/>
        </p:nvSpPr>
        <p:spPr>
          <a:xfrm rot="0">
            <a:off x="9283551" y="6331070"/>
            <a:ext cx="9004449" cy="3648222"/>
          </a:xfrm>
          <a:prstGeom prst="rect">
            <a:avLst/>
          </a:prstGeom>
        </p:spPr>
        <p:txBody>
          <a:bodyPr anchor="t" rtlCol="false" tIns="0" lIns="0" bIns="0" rIns="0">
            <a:spAutoFit/>
          </a:bodyPr>
          <a:lstStyle/>
          <a:p>
            <a:pPr algn="ctr">
              <a:lnSpc>
                <a:spcPts val="3666"/>
              </a:lnSpc>
              <a:spcBef>
                <a:spcPct val="0"/>
              </a:spcBef>
            </a:pPr>
            <a:r>
              <a:rPr lang="en-US" sz="2619">
                <a:solidFill>
                  <a:srgbClr val="000000"/>
                </a:solidFill>
                <a:latin typeface="Cocomat Pro Bold"/>
                <a:ea typeface="Cocomat Pro Bold"/>
                <a:cs typeface="Cocomat Pro Bold"/>
                <a:sym typeface="Cocomat Pro Bold"/>
              </a:rPr>
              <a:t>The learning speed, represented by the reward difference between episodes, fluctuates significantly throughout the training process. There are sharp spikes both upwards and downwards, indicating periods of rapid learning and periods of regression.  The significant fluctuations in learning speed throughout the episodes indicate that the DQN agent’s learning process is not stable.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0" y="1446764"/>
            <a:ext cx="9144000" cy="4918159"/>
          </a:xfrm>
          <a:custGeom>
            <a:avLst/>
            <a:gdLst/>
            <a:ahLst/>
            <a:cxnLst/>
            <a:rect r="r" b="b" t="t" l="l"/>
            <a:pathLst>
              <a:path h="4918159" w="9144000">
                <a:moveTo>
                  <a:pt x="0" y="0"/>
                </a:moveTo>
                <a:lnTo>
                  <a:pt x="9144000" y="0"/>
                </a:lnTo>
                <a:lnTo>
                  <a:pt x="9144000" y="4918159"/>
                </a:lnTo>
                <a:lnTo>
                  <a:pt x="0" y="4918159"/>
                </a:lnTo>
                <a:lnTo>
                  <a:pt x="0" y="0"/>
                </a:lnTo>
                <a:close/>
              </a:path>
            </a:pathLst>
          </a:custGeom>
          <a:blipFill>
            <a:blip r:embed="rId13"/>
            <a:stretch>
              <a:fillRect l="0" t="0" r="0" b="0"/>
            </a:stretch>
          </a:blipFill>
        </p:spPr>
      </p:sp>
      <p:sp>
        <p:nvSpPr>
          <p:cNvPr name="Freeform 10" id="10"/>
          <p:cNvSpPr/>
          <p:nvPr/>
        </p:nvSpPr>
        <p:spPr>
          <a:xfrm flipH="false" flipV="false" rot="0">
            <a:off x="9144000" y="1475610"/>
            <a:ext cx="9144000" cy="4889314"/>
          </a:xfrm>
          <a:custGeom>
            <a:avLst/>
            <a:gdLst/>
            <a:ahLst/>
            <a:cxnLst/>
            <a:rect r="r" b="b" t="t" l="l"/>
            <a:pathLst>
              <a:path h="4889314" w="9144000">
                <a:moveTo>
                  <a:pt x="0" y="0"/>
                </a:moveTo>
                <a:lnTo>
                  <a:pt x="9144000" y="0"/>
                </a:lnTo>
                <a:lnTo>
                  <a:pt x="9144000" y="4889313"/>
                </a:lnTo>
                <a:lnTo>
                  <a:pt x="0" y="4889313"/>
                </a:lnTo>
                <a:lnTo>
                  <a:pt x="0" y="0"/>
                </a:lnTo>
                <a:close/>
              </a:path>
            </a:pathLst>
          </a:custGeom>
          <a:blipFill>
            <a:blip r:embed="rId14"/>
            <a:stretch>
              <a:fillRect l="0" t="0" r="0" b="0"/>
            </a:stretch>
          </a:blipFill>
        </p:spPr>
      </p:sp>
      <p:sp>
        <p:nvSpPr>
          <p:cNvPr name="TextBox 11" id="11"/>
          <p:cNvSpPr txBox="true"/>
          <p:nvPr/>
        </p:nvSpPr>
        <p:spPr>
          <a:xfrm rot="0">
            <a:off x="1653489" y="315101"/>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Improved DQN Agent evaluation</a:t>
            </a:r>
          </a:p>
        </p:txBody>
      </p:sp>
      <p:sp>
        <p:nvSpPr>
          <p:cNvPr name="TextBox 12" id="12"/>
          <p:cNvSpPr txBox="true"/>
          <p:nvPr/>
        </p:nvSpPr>
        <p:spPr>
          <a:xfrm rot="0">
            <a:off x="0" y="6901845"/>
            <a:ext cx="9434443" cy="2278272"/>
          </a:xfrm>
          <a:prstGeom prst="rect">
            <a:avLst/>
          </a:prstGeom>
        </p:spPr>
        <p:txBody>
          <a:bodyPr anchor="t" rtlCol="false" tIns="0" lIns="0" bIns="0" rIns="0">
            <a:spAutoFit/>
          </a:bodyPr>
          <a:lstStyle/>
          <a:p>
            <a:pPr algn="ctr">
              <a:lnSpc>
                <a:spcPts val="3575"/>
              </a:lnSpc>
              <a:spcBef>
                <a:spcPct val="0"/>
              </a:spcBef>
            </a:pPr>
            <a:r>
              <a:rPr lang="en-US" sz="2554">
                <a:solidFill>
                  <a:srgbClr val="000000"/>
                </a:solidFill>
                <a:latin typeface="Cocomat Pro Bold"/>
                <a:ea typeface="Cocomat Pro Bold"/>
                <a:cs typeface="Cocomat Pro Bold"/>
                <a:sym typeface="Cocomat Pro Bold"/>
              </a:rPr>
              <a:t>The fact that the rewards stay within a relatively narrow range suggests that the agent has learned a policy that avoids extreme failures (very low rewards) and achieves a moderate level of success. the agent’s performance shows a degree of stability, which is a positive sign.</a:t>
            </a:r>
          </a:p>
        </p:txBody>
      </p:sp>
      <p:sp>
        <p:nvSpPr>
          <p:cNvPr name="TextBox 13" id="13"/>
          <p:cNvSpPr txBox="true"/>
          <p:nvPr/>
        </p:nvSpPr>
        <p:spPr>
          <a:xfrm rot="0">
            <a:off x="10014462" y="6630302"/>
            <a:ext cx="7640185" cy="334899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ocomat Pro Bold"/>
                <a:ea typeface="Cocomat Pro Bold"/>
                <a:cs typeface="Cocomat Pro Bold"/>
                <a:sym typeface="Cocomat Pro Bold"/>
              </a:rPr>
              <a:t>The concentration of Q-values at the lower end indicates that the agent frequently predicts similar, lower expected rewards. This consistency can be seen as a sign of stability, as the agent has learned a predictable pattern. The skew towards lower Q-values might mean the agent has adopted a conservative policy, focusing on actions that yield lower but more certain rewards.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9430889" y="1629586"/>
            <a:ext cx="8857111" cy="4763854"/>
          </a:xfrm>
          <a:custGeom>
            <a:avLst/>
            <a:gdLst/>
            <a:ahLst/>
            <a:cxnLst/>
            <a:rect r="r" b="b" t="t" l="l"/>
            <a:pathLst>
              <a:path h="4763854" w="8857111">
                <a:moveTo>
                  <a:pt x="0" y="0"/>
                </a:moveTo>
                <a:lnTo>
                  <a:pt x="8857111" y="0"/>
                </a:lnTo>
                <a:lnTo>
                  <a:pt x="8857111" y="4763854"/>
                </a:lnTo>
                <a:lnTo>
                  <a:pt x="0" y="4763854"/>
                </a:lnTo>
                <a:lnTo>
                  <a:pt x="0" y="0"/>
                </a:lnTo>
                <a:close/>
              </a:path>
            </a:pathLst>
          </a:custGeom>
          <a:blipFill>
            <a:blip r:embed="rId13"/>
            <a:stretch>
              <a:fillRect l="0" t="0" r="0" b="0"/>
            </a:stretch>
          </a:blipFill>
        </p:spPr>
      </p:sp>
      <p:sp>
        <p:nvSpPr>
          <p:cNvPr name="Freeform 10" id="10"/>
          <p:cNvSpPr/>
          <p:nvPr/>
        </p:nvSpPr>
        <p:spPr>
          <a:xfrm flipH="false" flipV="false" rot="0">
            <a:off x="0" y="1495749"/>
            <a:ext cx="9186115" cy="4897692"/>
          </a:xfrm>
          <a:custGeom>
            <a:avLst/>
            <a:gdLst/>
            <a:ahLst/>
            <a:cxnLst/>
            <a:rect r="r" b="b" t="t" l="l"/>
            <a:pathLst>
              <a:path h="4897692" w="9186115">
                <a:moveTo>
                  <a:pt x="0" y="0"/>
                </a:moveTo>
                <a:lnTo>
                  <a:pt x="9186115" y="0"/>
                </a:lnTo>
                <a:lnTo>
                  <a:pt x="9186115" y="4897691"/>
                </a:lnTo>
                <a:lnTo>
                  <a:pt x="0" y="4897691"/>
                </a:lnTo>
                <a:lnTo>
                  <a:pt x="0" y="0"/>
                </a:lnTo>
                <a:close/>
              </a:path>
            </a:pathLst>
          </a:custGeom>
          <a:blipFill>
            <a:blip r:embed="rId14"/>
            <a:stretch>
              <a:fillRect l="0" t="-440" r="0" b="-440"/>
            </a:stretch>
          </a:blipFill>
        </p:spPr>
      </p:sp>
      <p:sp>
        <p:nvSpPr>
          <p:cNvPr name="TextBox 11" id="11"/>
          <p:cNvSpPr txBox="true"/>
          <p:nvPr/>
        </p:nvSpPr>
        <p:spPr>
          <a:xfrm rot="0">
            <a:off x="1653489" y="258146"/>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Improved DQN Agent evaluation</a:t>
            </a:r>
          </a:p>
        </p:txBody>
      </p:sp>
      <p:sp>
        <p:nvSpPr>
          <p:cNvPr name="TextBox 12" id="12"/>
          <p:cNvSpPr txBox="true"/>
          <p:nvPr/>
        </p:nvSpPr>
        <p:spPr>
          <a:xfrm rot="0">
            <a:off x="133326" y="6660140"/>
            <a:ext cx="8919464" cy="30607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Cocomat Pro Bold"/>
                <a:ea typeface="Cocomat Pro Bold"/>
                <a:cs typeface="Cocomat Pro Bold"/>
                <a:sym typeface="Cocomat Pro Bold"/>
              </a:rPr>
              <a:t>The upward trend in the moving average reward suggests that the agent is learning and improving its policy over time, which is a positive sign of stability. he sharp decline towards the end of the graph indicates a significant drop in performance. This suggests that the agent’s learning process is not entirely stable, as it fails to maintain the improved performance consistently.</a:t>
            </a:r>
          </a:p>
        </p:txBody>
      </p:sp>
      <p:sp>
        <p:nvSpPr>
          <p:cNvPr name="TextBox 13" id="13"/>
          <p:cNvSpPr txBox="true"/>
          <p:nvPr/>
        </p:nvSpPr>
        <p:spPr>
          <a:xfrm rot="0">
            <a:off x="9342294" y="6985896"/>
            <a:ext cx="8945706" cy="298577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ocomat Pro Bold"/>
                <a:ea typeface="Cocomat Pro Bold"/>
                <a:cs typeface="Cocomat Pro Bold"/>
                <a:sym typeface="Cocomat Pro Bold"/>
              </a:rPr>
              <a:t> The reward differences are within a moderate range, indicating that the agent’s learning speed is not experiencing extreme volatility. This can be seen as a positive sign of some level of stability.</a:t>
            </a:r>
          </a:p>
          <a:p>
            <a:pPr algn="ctr">
              <a:lnSpc>
                <a:spcPts val="3499"/>
              </a:lnSpc>
              <a:spcBef>
                <a:spcPct val="0"/>
              </a:spcBef>
            </a:pPr>
            <a:r>
              <a:rPr lang="en-US" sz="2499">
                <a:solidFill>
                  <a:srgbClr val="000000"/>
                </a:solidFill>
                <a:latin typeface="Cocomat Pro Bold"/>
                <a:ea typeface="Cocomat Pro Bold"/>
                <a:cs typeface="Cocomat Pro Bold"/>
                <a:sym typeface="Cocomat Pro Bold"/>
              </a:rPr>
              <a:t>While there are fluctuations, the fact that they are not excessively large suggests that the agent is maintaining a certain level of performance without drastic changes.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28700" y="1028700"/>
            <a:ext cx="3096806" cy="3740407"/>
          </a:xfrm>
          <a:custGeom>
            <a:avLst/>
            <a:gdLst/>
            <a:ahLst/>
            <a:cxnLst/>
            <a:rect r="r" b="b" t="t" l="l"/>
            <a:pathLst>
              <a:path h="3740407" w="3096806">
                <a:moveTo>
                  <a:pt x="0" y="0"/>
                </a:moveTo>
                <a:lnTo>
                  <a:pt x="3096806" y="0"/>
                </a:lnTo>
                <a:lnTo>
                  <a:pt x="3096806" y="3740407"/>
                </a:lnTo>
                <a:lnTo>
                  <a:pt x="0" y="3740407"/>
                </a:lnTo>
                <a:lnTo>
                  <a:pt x="0" y="0"/>
                </a:lnTo>
                <a:close/>
              </a:path>
            </a:pathLst>
          </a:custGeom>
          <a:blipFill>
            <a:blip r:embed="rId13"/>
            <a:stretch>
              <a:fillRect l="0" t="0" r="0" b="0"/>
            </a:stretch>
          </a:blipFill>
        </p:spPr>
      </p:sp>
      <p:sp>
        <p:nvSpPr>
          <p:cNvPr name="Freeform 10" id="10"/>
          <p:cNvSpPr/>
          <p:nvPr/>
        </p:nvSpPr>
        <p:spPr>
          <a:xfrm flipH="false" flipV="false" rot="0">
            <a:off x="4539889" y="1028700"/>
            <a:ext cx="7560732" cy="3281829"/>
          </a:xfrm>
          <a:custGeom>
            <a:avLst/>
            <a:gdLst/>
            <a:ahLst/>
            <a:cxnLst/>
            <a:rect r="r" b="b" t="t" l="l"/>
            <a:pathLst>
              <a:path h="3281829" w="7560732">
                <a:moveTo>
                  <a:pt x="0" y="0"/>
                </a:moveTo>
                <a:lnTo>
                  <a:pt x="7560732" y="0"/>
                </a:lnTo>
                <a:lnTo>
                  <a:pt x="7560732" y="3281829"/>
                </a:lnTo>
                <a:lnTo>
                  <a:pt x="0" y="3281829"/>
                </a:lnTo>
                <a:lnTo>
                  <a:pt x="0" y="0"/>
                </a:lnTo>
                <a:close/>
              </a:path>
            </a:pathLst>
          </a:custGeom>
          <a:blipFill>
            <a:blip r:embed="rId14"/>
            <a:stretch>
              <a:fillRect l="0" t="0" r="0" b="0"/>
            </a:stretch>
          </a:blipFill>
        </p:spPr>
      </p:sp>
      <p:sp>
        <p:nvSpPr>
          <p:cNvPr name="Freeform 11" id="11"/>
          <p:cNvSpPr/>
          <p:nvPr/>
        </p:nvSpPr>
        <p:spPr>
          <a:xfrm flipH="false" flipV="false" rot="0">
            <a:off x="4838955" y="4769107"/>
            <a:ext cx="4827421" cy="3925779"/>
          </a:xfrm>
          <a:custGeom>
            <a:avLst/>
            <a:gdLst/>
            <a:ahLst/>
            <a:cxnLst/>
            <a:rect r="r" b="b" t="t" l="l"/>
            <a:pathLst>
              <a:path h="3925779" w="4827421">
                <a:moveTo>
                  <a:pt x="0" y="0"/>
                </a:moveTo>
                <a:lnTo>
                  <a:pt x="4827421" y="0"/>
                </a:lnTo>
                <a:lnTo>
                  <a:pt x="4827421" y="3925779"/>
                </a:lnTo>
                <a:lnTo>
                  <a:pt x="0" y="3925779"/>
                </a:lnTo>
                <a:lnTo>
                  <a:pt x="0" y="0"/>
                </a:lnTo>
                <a:close/>
              </a:path>
            </a:pathLst>
          </a:custGeom>
          <a:blipFill>
            <a:blip r:embed="rId15"/>
            <a:stretch>
              <a:fillRect l="0" t="0" r="0" b="0"/>
            </a:stretch>
          </a:blipFill>
        </p:spPr>
      </p:sp>
      <p:sp>
        <p:nvSpPr>
          <p:cNvPr name="TextBox 12" id="12"/>
          <p:cNvSpPr txBox="true"/>
          <p:nvPr/>
        </p:nvSpPr>
        <p:spPr>
          <a:xfrm rot="0">
            <a:off x="927092" y="4731007"/>
            <a:ext cx="3198414" cy="133350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Finding Average Image to highlight the details among the classes</a:t>
            </a:r>
          </a:p>
        </p:txBody>
      </p:sp>
      <p:sp>
        <p:nvSpPr>
          <p:cNvPr name="TextBox 13" id="13"/>
          <p:cNvSpPr txBox="true"/>
          <p:nvPr/>
        </p:nvSpPr>
        <p:spPr>
          <a:xfrm rot="0">
            <a:off x="12519721" y="990600"/>
            <a:ext cx="3412988" cy="133350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Constrative image on eg. class A to compare features between other classes more clearly</a:t>
            </a:r>
          </a:p>
        </p:txBody>
      </p:sp>
      <p:sp>
        <p:nvSpPr>
          <p:cNvPr name="TextBox 14" id="14"/>
          <p:cNvSpPr txBox="true"/>
          <p:nvPr/>
        </p:nvSpPr>
        <p:spPr>
          <a:xfrm rot="0">
            <a:off x="4838955" y="8656786"/>
            <a:ext cx="4827421" cy="100012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T-SNE helps us to visualize each class to see if there is much overlap which indicate similarities</a:t>
            </a:r>
          </a:p>
        </p:txBody>
      </p:sp>
      <p:sp>
        <p:nvSpPr>
          <p:cNvPr name="Freeform 15" id="15"/>
          <p:cNvSpPr/>
          <p:nvPr/>
        </p:nvSpPr>
        <p:spPr>
          <a:xfrm flipH="false" flipV="false" rot="0">
            <a:off x="10380751" y="4769107"/>
            <a:ext cx="6580671" cy="3925779"/>
          </a:xfrm>
          <a:custGeom>
            <a:avLst/>
            <a:gdLst/>
            <a:ahLst/>
            <a:cxnLst/>
            <a:rect r="r" b="b" t="t" l="l"/>
            <a:pathLst>
              <a:path h="3925779" w="6580671">
                <a:moveTo>
                  <a:pt x="0" y="0"/>
                </a:moveTo>
                <a:lnTo>
                  <a:pt x="6580671" y="0"/>
                </a:lnTo>
                <a:lnTo>
                  <a:pt x="6580671" y="3925779"/>
                </a:lnTo>
                <a:lnTo>
                  <a:pt x="0" y="3925779"/>
                </a:lnTo>
                <a:lnTo>
                  <a:pt x="0" y="0"/>
                </a:lnTo>
                <a:close/>
              </a:path>
            </a:pathLst>
          </a:custGeom>
          <a:blipFill>
            <a:blip r:embed="rId16"/>
            <a:stretch>
              <a:fillRect l="0" t="0" r="0" b="0"/>
            </a:stretch>
          </a:blipFill>
        </p:spPr>
      </p:sp>
      <p:sp>
        <p:nvSpPr>
          <p:cNvPr name="TextBox 16" id="16"/>
          <p:cNvSpPr txBox="true"/>
          <p:nvPr/>
        </p:nvSpPr>
        <p:spPr>
          <a:xfrm rot="0">
            <a:off x="10391290" y="8656786"/>
            <a:ext cx="6868010" cy="3333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Viewing the number of images in each class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pic>
        <p:nvPicPr>
          <p:cNvPr name="Picture 9" id="9">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0" r="0" b="0"/>
          <a:stretch>
            <a:fillRect/>
          </a:stretch>
        </p:blipFill>
        <p:spPr>
          <a:xfrm flipH="false" flipV="false" rot="0">
            <a:off x="1028700" y="1579790"/>
            <a:ext cx="8229600" cy="8229600"/>
          </a:xfrm>
          <a:prstGeom prst="rect">
            <a:avLst/>
          </a:prstGeom>
        </p:spPr>
      </p:pic>
      <p:sp>
        <p:nvSpPr>
          <p:cNvPr name="TextBox 10" id="10"/>
          <p:cNvSpPr txBox="true"/>
          <p:nvPr/>
        </p:nvSpPr>
        <p:spPr>
          <a:xfrm rot="0">
            <a:off x="1028700" y="315101"/>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Improved DQN Agent evaluation</a:t>
            </a:r>
          </a:p>
        </p:txBody>
      </p:sp>
      <p:sp>
        <p:nvSpPr>
          <p:cNvPr name="TextBox 11" id="11"/>
          <p:cNvSpPr txBox="true"/>
          <p:nvPr/>
        </p:nvSpPr>
        <p:spPr>
          <a:xfrm rot="0">
            <a:off x="9499748" y="3230245"/>
            <a:ext cx="8788252" cy="3693161"/>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Cocomat Pro Bold"/>
                <a:ea typeface="Cocomat Pro Bold"/>
                <a:cs typeface="Cocomat Pro Bold"/>
                <a:sym typeface="Cocomat Pro Bold"/>
              </a:rPr>
              <a:t>This is the last 50 episode of training of the pendulum env</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1524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Explanation of approaches taken</a:t>
            </a:r>
          </a:p>
        </p:txBody>
      </p:sp>
      <p:sp>
        <p:nvSpPr>
          <p:cNvPr name="TextBox 10" id="10"/>
          <p:cNvSpPr txBox="true"/>
          <p:nvPr/>
        </p:nvSpPr>
        <p:spPr>
          <a:xfrm rot="0">
            <a:off x="128799" y="1786665"/>
            <a:ext cx="18159201" cy="7332346"/>
          </a:xfrm>
          <a:prstGeom prst="rect">
            <a:avLst/>
          </a:prstGeom>
        </p:spPr>
        <p:txBody>
          <a:bodyPr anchor="t" rtlCol="false" tIns="0" lIns="0" bIns="0" rIns="0">
            <a:spAutoFit/>
          </a:bodyPr>
          <a:lstStyle/>
          <a:p>
            <a:pPr algn="ctr">
              <a:lnSpc>
                <a:spcPts val="4184"/>
              </a:lnSpc>
              <a:spcBef>
                <a:spcPct val="0"/>
              </a:spcBef>
            </a:pPr>
            <a:r>
              <a:rPr lang="en-US" sz="3099" spc="185">
                <a:solidFill>
                  <a:srgbClr val="000000"/>
                </a:solidFill>
                <a:latin typeface="Cocomat Pro Bold"/>
                <a:ea typeface="Cocomat Pro Bold"/>
                <a:cs typeface="Cocomat Pro Bold"/>
                <a:sym typeface="Cocomat Pro Bold"/>
              </a:rPr>
              <a:t>Proximal Policy Optimization (PPO): PPO optimizes policies using neural networks and ensures stable updates by employing a clipped objective function, which helps maintain reliable and consistent improvements.</a:t>
            </a:r>
          </a:p>
          <a:p>
            <a:pPr algn="ctr">
              <a:lnSpc>
                <a:spcPts val="4184"/>
              </a:lnSpc>
              <a:spcBef>
                <a:spcPct val="0"/>
              </a:spcBef>
            </a:pPr>
            <a:r>
              <a:rPr lang="en-US" sz="3099" spc="185">
                <a:solidFill>
                  <a:srgbClr val="000000"/>
                </a:solidFill>
                <a:latin typeface="Cocomat Pro Bold"/>
                <a:ea typeface="Cocomat Pro Bold"/>
                <a:cs typeface="Cocomat Pro Bold"/>
                <a:sym typeface="Cocomat Pro Bold"/>
              </a:rPr>
              <a:t> </a:t>
            </a:r>
          </a:p>
          <a:p>
            <a:pPr algn="ctr">
              <a:lnSpc>
                <a:spcPts val="4184"/>
              </a:lnSpc>
              <a:spcBef>
                <a:spcPct val="0"/>
              </a:spcBef>
            </a:pPr>
            <a:r>
              <a:rPr lang="en-US" sz="3099" spc="185">
                <a:solidFill>
                  <a:srgbClr val="000000"/>
                </a:solidFill>
                <a:latin typeface="Cocomat Pro Bold"/>
                <a:ea typeface="Cocomat Pro Bold"/>
                <a:cs typeface="Cocomat Pro Bold"/>
                <a:sym typeface="Cocomat Pro Bold"/>
              </a:rPr>
              <a:t>Improved PPO:</a:t>
            </a:r>
          </a:p>
          <a:p>
            <a:pPr algn="ctr" marL="669283" indent="-334641" lvl="1">
              <a:lnSpc>
                <a:spcPts val="4184"/>
              </a:lnSpc>
              <a:spcBef>
                <a:spcPct val="0"/>
              </a:spcBef>
              <a:buFont typeface="Arial"/>
              <a:buChar char="•"/>
            </a:pPr>
            <a:r>
              <a:rPr lang="en-US" sz="3099" spc="185">
                <a:solidFill>
                  <a:srgbClr val="000000"/>
                </a:solidFill>
                <a:latin typeface="Cocomat Pro Bold"/>
                <a:ea typeface="Cocomat Pro Bold"/>
                <a:cs typeface="Cocomat Pro Bold"/>
                <a:sym typeface="Cocomat Pro Bold"/>
              </a:rPr>
              <a:t>Epsilon Decay: Gradually reduces the exploration rate, allowing the agent to explore diverse actions initially and then focus on refining its strategy as it learns more about the environment.</a:t>
            </a:r>
          </a:p>
          <a:p>
            <a:pPr algn="ctr" marL="669283" indent="-334641" lvl="1">
              <a:lnSpc>
                <a:spcPts val="4184"/>
              </a:lnSpc>
              <a:spcBef>
                <a:spcPct val="0"/>
              </a:spcBef>
              <a:buFont typeface="Arial"/>
              <a:buChar char="•"/>
            </a:pPr>
            <a:r>
              <a:rPr lang="en-US" sz="3099" spc="185">
                <a:solidFill>
                  <a:srgbClr val="000000"/>
                </a:solidFill>
                <a:latin typeface="Cocomat Pro Bold"/>
                <a:ea typeface="Cocomat Pro Bold"/>
                <a:cs typeface="Cocomat Pro Bold"/>
                <a:sym typeface="Cocomat Pro Bold"/>
              </a:rPr>
              <a:t>Adaptive Learning Rate: Dynamically adjusts the learning rate based on training progress, ensuring efficient and stable learning throughout the training process.</a:t>
            </a:r>
          </a:p>
          <a:p>
            <a:pPr algn="ctr" marL="669283" indent="-334641" lvl="1">
              <a:lnSpc>
                <a:spcPts val="4184"/>
              </a:lnSpc>
              <a:spcBef>
                <a:spcPct val="0"/>
              </a:spcBef>
              <a:buFont typeface="Arial"/>
              <a:buChar char="•"/>
            </a:pPr>
            <a:r>
              <a:rPr lang="en-US" sz="3099" spc="185">
                <a:solidFill>
                  <a:srgbClr val="000000"/>
                </a:solidFill>
                <a:latin typeface="Cocomat Pro Bold"/>
                <a:ea typeface="Cocomat Pro Bold"/>
                <a:cs typeface="Cocomat Pro Bold"/>
                <a:sym typeface="Cocomat Pro Bold"/>
              </a:rPr>
              <a:t>Reward Normalization: Standardizes rewards to a consistent scale, which helps in stabilizing the learning process and improving convergence by preventing issues with varying reward magnitudes.</a:t>
            </a:r>
          </a:p>
          <a:p>
            <a:pPr algn="ctr">
              <a:lnSpc>
                <a:spcPts val="4184"/>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0" y="1801341"/>
            <a:ext cx="9208400" cy="4909351"/>
          </a:xfrm>
          <a:custGeom>
            <a:avLst/>
            <a:gdLst/>
            <a:ahLst/>
            <a:cxnLst/>
            <a:rect r="r" b="b" t="t" l="l"/>
            <a:pathLst>
              <a:path h="4909351" w="9208400">
                <a:moveTo>
                  <a:pt x="0" y="0"/>
                </a:moveTo>
                <a:lnTo>
                  <a:pt x="9208400" y="0"/>
                </a:lnTo>
                <a:lnTo>
                  <a:pt x="9208400" y="4909351"/>
                </a:lnTo>
                <a:lnTo>
                  <a:pt x="0" y="4909351"/>
                </a:lnTo>
                <a:lnTo>
                  <a:pt x="0" y="0"/>
                </a:lnTo>
                <a:close/>
              </a:path>
            </a:pathLst>
          </a:custGeom>
          <a:blipFill>
            <a:blip r:embed="rId13"/>
            <a:stretch>
              <a:fillRect l="0" t="0" r="0" b="0"/>
            </a:stretch>
          </a:blipFill>
        </p:spPr>
      </p:sp>
      <p:sp>
        <p:nvSpPr>
          <p:cNvPr name="Freeform 10" id="10"/>
          <p:cNvSpPr/>
          <p:nvPr/>
        </p:nvSpPr>
        <p:spPr>
          <a:xfrm flipH="true" flipV="false" rot="0">
            <a:off x="9419111" y="1863865"/>
            <a:ext cx="8868889" cy="4784302"/>
          </a:xfrm>
          <a:custGeom>
            <a:avLst/>
            <a:gdLst/>
            <a:ahLst/>
            <a:cxnLst/>
            <a:rect r="r" b="b" t="t" l="l"/>
            <a:pathLst>
              <a:path h="4784302" w="8868889">
                <a:moveTo>
                  <a:pt x="8868889" y="0"/>
                </a:moveTo>
                <a:lnTo>
                  <a:pt x="0" y="0"/>
                </a:lnTo>
                <a:lnTo>
                  <a:pt x="0" y="4784302"/>
                </a:lnTo>
                <a:lnTo>
                  <a:pt x="8868889" y="4784302"/>
                </a:lnTo>
                <a:lnTo>
                  <a:pt x="8868889" y="0"/>
                </a:lnTo>
                <a:close/>
              </a:path>
            </a:pathLst>
          </a:custGeom>
          <a:blipFill>
            <a:blip r:embed="rId14"/>
            <a:stretch>
              <a:fillRect l="0" t="0" r="0" b="0"/>
            </a:stretch>
          </a:blipFill>
        </p:spPr>
      </p:sp>
      <p:sp>
        <p:nvSpPr>
          <p:cNvPr name="TextBox 11" id="11"/>
          <p:cNvSpPr txBox="true"/>
          <p:nvPr/>
        </p:nvSpPr>
        <p:spPr>
          <a:xfrm rot="0">
            <a:off x="1028700" y="47813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Baseline PPO Agent evaluation</a:t>
            </a:r>
          </a:p>
        </p:txBody>
      </p:sp>
      <p:sp>
        <p:nvSpPr>
          <p:cNvPr name="TextBox 12" id="12"/>
          <p:cNvSpPr txBox="true"/>
          <p:nvPr/>
        </p:nvSpPr>
        <p:spPr>
          <a:xfrm rot="0">
            <a:off x="464432" y="6868728"/>
            <a:ext cx="8473613" cy="3431451"/>
          </a:xfrm>
          <a:prstGeom prst="rect">
            <a:avLst/>
          </a:prstGeom>
        </p:spPr>
        <p:txBody>
          <a:bodyPr anchor="t" rtlCol="false" tIns="0" lIns="0" bIns="0" rIns="0">
            <a:spAutoFit/>
          </a:bodyPr>
          <a:lstStyle/>
          <a:p>
            <a:pPr algn="ctr">
              <a:lnSpc>
                <a:spcPts val="3014"/>
              </a:lnSpc>
              <a:spcBef>
                <a:spcPct val="0"/>
              </a:spcBef>
            </a:pPr>
            <a:r>
              <a:rPr lang="en-US" sz="2153">
                <a:solidFill>
                  <a:srgbClr val="000000"/>
                </a:solidFill>
                <a:latin typeface="Cocomat Pro Bold"/>
                <a:ea typeface="Cocomat Pro Bold"/>
                <a:cs typeface="Cocomat Pro Bold"/>
                <a:sym typeface="Cocomat Pro Bold"/>
              </a:rPr>
              <a:t>T</a:t>
            </a:r>
            <a:r>
              <a:rPr lang="en-US" sz="2153">
                <a:solidFill>
                  <a:srgbClr val="000000"/>
                </a:solidFill>
                <a:latin typeface="Cocomat Pro Bold"/>
                <a:ea typeface="Cocomat Pro Bold"/>
                <a:cs typeface="Cocomat Pro Bold"/>
                <a:sym typeface="Cocomat Pro Bold"/>
              </a:rPr>
              <a:t>here are significant fluctuations in the rewards throughout the episodes. This variability suggests that the agent’s performance is inconsistent, with episodes of both high and low rewards.</a:t>
            </a:r>
          </a:p>
          <a:p>
            <a:pPr algn="ctr">
              <a:lnSpc>
                <a:spcPts val="3014"/>
              </a:lnSpc>
              <a:spcBef>
                <a:spcPct val="0"/>
              </a:spcBef>
            </a:pPr>
            <a:r>
              <a:rPr lang="en-US" sz="2153">
                <a:solidFill>
                  <a:srgbClr val="000000"/>
                </a:solidFill>
                <a:latin typeface="Cocomat Pro Bold"/>
                <a:ea typeface="Cocomat Pro Bold"/>
                <a:cs typeface="Cocomat Pro Bold"/>
                <a:sym typeface="Cocomat Pro Bold"/>
              </a:rPr>
              <a:t>e in the rewards suggest that the learning process is not entirely stable. The agent shows periods of improvement but fails to sustain them consistently.</a:t>
            </a:r>
          </a:p>
          <a:p>
            <a:pPr algn="ctr">
              <a:lnSpc>
                <a:spcPts val="3014"/>
              </a:lnSpc>
              <a:spcBef>
                <a:spcPct val="0"/>
              </a:spcBef>
            </a:pPr>
            <a:r>
              <a:rPr lang="en-US" sz="2153">
                <a:solidFill>
                  <a:srgbClr val="000000"/>
                </a:solidFill>
                <a:latin typeface="Cocomat Pro Bold"/>
                <a:ea typeface="Cocomat Pro Bold"/>
                <a:cs typeface="Cocomat Pro Bold"/>
                <a:sym typeface="Cocomat Pro Bold"/>
              </a:rPr>
              <a:t>In summary, while the PPO agent shows periods of improvement, the overall learning process is unstable, as evidenced by the significant fluctuations in performance.</a:t>
            </a:r>
          </a:p>
        </p:txBody>
      </p:sp>
      <p:sp>
        <p:nvSpPr>
          <p:cNvPr name="TextBox 13" id="13"/>
          <p:cNvSpPr txBox="true"/>
          <p:nvPr/>
        </p:nvSpPr>
        <p:spPr>
          <a:xfrm rot="0">
            <a:off x="9419111" y="6801117"/>
            <a:ext cx="8864465" cy="31781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ocomat Pro Bold"/>
                <a:ea typeface="Cocomat Pro Bold"/>
                <a:cs typeface="Cocomat Pro Bold"/>
                <a:sym typeface="Cocomat Pro Bold"/>
              </a:rPr>
              <a:t>The histogram shows that higher Q-values (closer to 0) are more frequent, indicating that the PPO agent often predicts higher expected rewards for its actions.</a:t>
            </a:r>
          </a:p>
          <a:p>
            <a:pPr algn="ctr">
              <a:lnSpc>
                <a:spcPts val="2800"/>
              </a:lnSpc>
              <a:spcBef>
                <a:spcPct val="0"/>
              </a:spcBef>
            </a:pPr>
            <a:r>
              <a:rPr lang="en-US" sz="2000">
                <a:solidFill>
                  <a:srgbClr val="000000"/>
                </a:solidFill>
                <a:latin typeface="Cocomat Pro Bold"/>
                <a:ea typeface="Cocomat Pro Bold"/>
                <a:cs typeface="Cocomat Pro Bold"/>
                <a:sym typeface="Cocomat Pro Bold"/>
              </a:rPr>
              <a:t> The concentration of Q-values towards the higher end (closer to 0) suggests that the agent has learned a policy that often results in higher expected rewards. This can be seen as a sign of stability, as the agent consistently predicts higher rewards for its actions.</a:t>
            </a:r>
          </a:p>
          <a:p>
            <a:pPr algn="ctr">
              <a:lnSpc>
                <a:spcPts val="2800"/>
              </a:lnSpc>
              <a:spcBef>
                <a:spcPct val="0"/>
              </a:spcBef>
            </a:pPr>
            <a:r>
              <a:rPr lang="en-US" sz="2000">
                <a:solidFill>
                  <a:srgbClr val="000000"/>
                </a:solidFill>
                <a:latin typeface="Cocomat Pro Bold"/>
                <a:ea typeface="Cocomat Pro Bold"/>
                <a:cs typeface="Cocomat Pro Bold"/>
                <a:sym typeface="Cocomat Pro Bold"/>
              </a:rPr>
              <a:t>Overall, the histogram indicates that the PPO agent’s learning process is relatively stable, with a tendency to predict higher Q-values.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9144000" y="1703408"/>
            <a:ext cx="9144000" cy="4875018"/>
          </a:xfrm>
          <a:custGeom>
            <a:avLst/>
            <a:gdLst/>
            <a:ahLst/>
            <a:cxnLst/>
            <a:rect r="r" b="b" t="t" l="l"/>
            <a:pathLst>
              <a:path h="4875018" w="9144000">
                <a:moveTo>
                  <a:pt x="0" y="0"/>
                </a:moveTo>
                <a:lnTo>
                  <a:pt x="9144000" y="0"/>
                </a:lnTo>
                <a:lnTo>
                  <a:pt x="9144000" y="4875018"/>
                </a:lnTo>
                <a:lnTo>
                  <a:pt x="0" y="4875018"/>
                </a:lnTo>
                <a:lnTo>
                  <a:pt x="0" y="0"/>
                </a:lnTo>
                <a:close/>
              </a:path>
            </a:pathLst>
          </a:custGeom>
          <a:blipFill>
            <a:blip r:embed="rId13"/>
            <a:stretch>
              <a:fillRect l="0" t="0" r="0" b="0"/>
            </a:stretch>
          </a:blipFill>
        </p:spPr>
      </p:sp>
      <p:sp>
        <p:nvSpPr>
          <p:cNvPr name="Freeform 10" id="10"/>
          <p:cNvSpPr/>
          <p:nvPr/>
        </p:nvSpPr>
        <p:spPr>
          <a:xfrm flipH="false" flipV="false" rot="0">
            <a:off x="0" y="1681837"/>
            <a:ext cx="9144000" cy="4918159"/>
          </a:xfrm>
          <a:custGeom>
            <a:avLst/>
            <a:gdLst/>
            <a:ahLst/>
            <a:cxnLst/>
            <a:rect r="r" b="b" t="t" l="l"/>
            <a:pathLst>
              <a:path h="4918159" w="9144000">
                <a:moveTo>
                  <a:pt x="0" y="0"/>
                </a:moveTo>
                <a:lnTo>
                  <a:pt x="9144000" y="0"/>
                </a:lnTo>
                <a:lnTo>
                  <a:pt x="9144000" y="4918160"/>
                </a:lnTo>
                <a:lnTo>
                  <a:pt x="0" y="4918160"/>
                </a:lnTo>
                <a:lnTo>
                  <a:pt x="0" y="0"/>
                </a:lnTo>
                <a:close/>
              </a:path>
            </a:pathLst>
          </a:custGeom>
          <a:blipFill>
            <a:blip r:embed="rId14"/>
            <a:stretch>
              <a:fillRect l="0" t="0" r="0" b="0"/>
            </a:stretch>
          </a:blipFill>
        </p:spPr>
      </p:sp>
      <p:sp>
        <p:nvSpPr>
          <p:cNvPr name="TextBox 11" id="11"/>
          <p:cNvSpPr txBox="true"/>
          <p:nvPr/>
        </p:nvSpPr>
        <p:spPr>
          <a:xfrm rot="0">
            <a:off x="1653489" y="315101"/>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Baseline PPO Agent evaluation</a:t>
            </a:r>
          </a:p>
        </p:txBody>
      </p:sp>
      <p:sp>
        <p:nvSpPr>
          <p:cNvPr name="TextBox 12" id="12"/>
          <p:cNvSpPr txBox="true"/>
          <p:nvPr/>
        </p:nvSpPr>
        <p:spPr>
          <a:xfrm rot="0">
            <a:off x="232216" y="6853505"/>
            <a:ext cx="8679568" cy="3325637"/>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Cocomat Pro Bold"/>
                <a:ea typeface="Cocomat Pro Bold"/>
                <a:cs typeface="Cocomat Pro Bold"/>
                <a:sym typeface="Cocomat Pro Bold"/>
              </a:rPr>
              <a:t>: The learning speed, represented by the reward difference between episodes, fluctuates significantly throughout the training process. There are sharp spikes both upwards and downwards, indicating periods of rapid learning and periods of regression.The variability in learning speed indicates that the agent’s performance is not consistently improving. This inconsistency can be a sign of instability in the learning process.</a:t>
            </a:r>
          </a:p>
        </p:txBody>
      </p:sp>
      <p:sp>
        <p:nvSpPr>
          <p:cNvPr name="TextBox 13" id="13"/>
          <p:cNvSpPr txBox="true"/>
          <p:nvPr/>
        </p:nvSpPr>
        <p:spPr>
          <a:xfrm rot="0">
            <a:off x="9613306" y="6843980"/>
            <a:ext cx="8205388" cy="334899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ocomat Pro Bold"/>
                <a:ea typeface="Cocomat Pro Bold"/>
                <a:cs typeface="Cocomat Pro Bold"/>
                <a:sym typeface="Cocomat Pro Bold"/>
              </a:rPr>
              <a:t>Despite the upward trend, the fluctuations indicate that the learning process is not entirely stable. The agent shows periods of improvement but also experiences declines, suggesting some instability in the learning process.</a:t>
            </a:r>
          </a:p>
          <a:p>
            <a:pPr algn="ctr">
              <a:lnSpc>
                <a:spcPts val="3359"/>
              </a:lnSpc>
              <a:spcBef>
                <a:spcPct val="0"/>
              </a:spcBef>
            </a:pPr>
            <a:r>
              <a:rPr lang="en-US" sz="2399">
                <a:solidFill>
                  <a:srgbClr val="000000"/>
                </a:solidFill>
                <a:latin typeface="Cocomat Pro Bold"/>
                <a:ea typeface="Cocomat Pro Bold"/>
                <a:cs typeface="Cocomat Pro Bold"/>
                <a:sym typeface="Cocomat Pro Bold"/>
              </a:rPr>
              <a:t>Overall, while the PPO agent shows improvement during the training process, the fluctuations indicate that the learning process is not fully stable.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0" y="1656651"/>
            <a:ext cx="9144000" cy="4875018"/>
          </a:xfrm>
          <a:custGeom>
            <a:avLst/>
            <a:gdLst/>
            <a:ahLst/>
            <a:cxnLst/>
            <a:rect r="r" b="b" t="t" l="l"/>
            <a:pathLst>
              <a:path h="4875018" w="9144000">
                <a:moveTo>
                  <a:pt x="0" y="0"/>
                </a:moveTo>
                <a:lnTo>
                  <a:pt x="9144000" y="0"/>
                </a:lnTo>
                <a:lnTo>
                  <a:pt x="9144000" y="4875018"/>
                </a:lnTo>
                <a:lnTo>
                  <a:pt x="0" y="4875018"/>
                </a:lnTo>
                <a:lnTo>
                  <a:pt x="0" y="0"/>
                </a:lnTo>
                <a:close/>
              </a:path>
            </a:pathLst>
          </a:custGeom>
          <a:blipFill>
            <a:blip r:embed="rId13"/>
            <a:stretch>
              <a:fillRect l="0" t="0" r="0" b="0"/>
            </a:stretch>
          </a:blipFill>
        </p:spPr>
      </p:sp>
      <p:sp>
        <p:nvSpPr>
          <p:cNvPr name="Freeform 10" id="10"/>
          <p:cNvSpPr/>
          <p:nvPr/>
        </p:nvSpPr>
        <p:spPr>
          <a:xfrm flipH="false" flipV="false" rot="0">
            <a:off x="9144000" y="1656651"/>
            <a:ext cx="9001404" cy="4875018"/>
          </a:xfrm>
          <a:custGeom>
            <a:avLst/>
            <a:gdLst/>
            <a:ahLst/>
            <a:cxnLst/>
            <a:rect r="r" b="b" t="t" l="l"/>
            <a:pathLst>
              <a:path h="4875018" w="9001404">
                <a:moveTo>
                  <a:pt x="0" y="0"/>
                </a:moveTo>
                <a:lnTo>
                  <a:pt x="9001404" y="0"/>
                </a:lnTo>
                <a:lnTo>
                  <a:pt x="9001404" y="4875018"/>
                </a:lnTo>
                <a:lnTo>
                  <a:pt x="0" y="4875018"/>
                </a:lnTo>
                <a:lnTo>
                  <a:pt x="0" y="0"/>
                </a:lnTo>
                <a:close/>
              </a:path>
            </a:pathLst>
          </a:custGeom>
          <a:blipFill>
            <a:blip r:embed="rId14"/>
            <a:stretch>
              <a:fillRect l="0" t="0" r="0" b="0"/>
            </a:stretch>
          </a:blipFill>
        </p:spPr>
      </p:sp>
      <p:sp>
        <p:nvSpPr>
          <p:cNvPr name="TextBox 11" id="11"/>
          <p:cNvSpPr txBox="true"/>
          <p:nvPr/>
        </p:nvSpPr>
        <p:spPr>
          <a:xfrm rot="0">
            <a:off x="1295247" y="47813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Improved PPO Agent evaluation</a:t>
            </a:r>
          </a:p>
        </p:txBody>
      </p:sp>
      <p:sp>
        <p:nvSpPr>
          <p:cNvPr name="TextBox 12" id="12"/>
          <p:cNvSpPr txBox="true"/>
          <p:nvPr/>
        </p:nvSpPr>
        <p:spPr>
          <a:xfrm rot="0">
            <a:off x="0" y="6731694"/>
            <a:ext cx="9732978" cy="319278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ocomat Pro Bold"/>
                <a:ea typeface="Cocomat Pro Bold"/>
                <a:cs typeface="Cocomat Pro Bold"/>
                <a:sym typeface="Cocomat Pro Bold"/>
              </a:rPr>
              <a:t> The lack of a clear trend towards improvement or decline indicates that the learning process is not entirely stable. The agent shows periods of improvement but also experiences declines, suggesting some instability in the learning process.</a:t>
            </a:r>
          </a:p>
          <a:p>
            <a:pPr algn="ctr">
              <a:lnSpc>
                <a:spcPts val="2940"/>
              </a:lnSpc>
              <a:spcBef>
                <a:spcPct val="0"/>
              </a:spcBef>
            </a:pPr>
            <a:r>
              <a:rPr lang="en-US" sz="2100">
                <a:solidFill>
                  <a:srgbClr val="000000"/>
                </a:solidFill>
                <a:latin typeface="Cocomat Pro Bold"/>
                <a:ea typeface="Cocomat Pro Bold"/>
                <a:cs typeface="Cocomat Pro Bold"/>
                <a:sym typeface="Cocomat Pro Bold"/>
              </a:rPr>
              <a:t>Overall, while the improved PPO agent shows some stability due to the moderate range of fluctuations, the significant variability suggests that further tuning or adjustments might be necessary to achieve more consistent and stable learning.</a:t>
            </a:r>
          </a:p>
        </p:txBody>
      </p:sp>
      <p:sp>
        <p:nvSpPr>
          <p:cNvPr name="TextBox 13" id="13"/>
          <p:cNvSpPr txBox="true"/>
          <p:nvPr/>
        </p:nvSpPr>
        <p:spPr>
          <a:xfrm rot="0">
            <a:off x="9983626" y="6736101"/>
            <a:ext cx="8029262" cy="334899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ocomat Pro Bold"/>
                <a:ea typeface="Cocomat Pro Bold"/>
                <a:cs typeface="Cocomat Pro Bold"/>
                <a:sym typeface="Cocomat Pro Bold"/>
              </a:rPr>
              <a:t>The concentration of Q-values towards the higher end (closer to 0.12) suggests that the agent has learned a policy that often results in higher expected rewards. This can be seen as a sign of stability, as the agent consistently predicts higher rewards for its actions.</a:t>
            </a:r>
          </a:p>
          <a:p>
            <a:pPr algn="ctr">
              <a:lnSpc>
                <a:spcPts val="3359"/>
              </a:lnSpc>
              <a:spcBef>
                <a:spcPct val="0"/>
              </a:spcBef>
            </a:pPr>
            <a:r>
              <a:rPr lang="en-US" sz="2399">
                <a:solidFill>
                  <a:srgbClr val="000000"/>
                </a:solidFill>
                <a:latin typeface="Cocomat Pro Bold"/>
                <a:ea typeface="Cocomat Pro Bold"/>
                <a:cs typeface="Cocomat Pro Bold"/>
                <a:sym typeface="Cocomat Pro Bold"/>
              </a:rPr>
              <a:t>Overall, the histogram indicates that the improved PPO agent’s learning process is relatively stable, with a tendency to predict higher Q-values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9042217" y="1395069"/>
            <a:ext cx="9245783" cy="4929282"/>
          </a:xfrm>
          <a:custGeom>
            <a:avLst/>
            <a:gdLst/>
            <a:ahLst/>
            <a:cxnLst/>
            <a:rect r="r" b="b" t="t" l="l"/>
            <a:pathLst>
              <a:path h="4929282" w="9245783">
                <a:moveTo>
                  <a:pt x="0" y="0"/>
                </a:moveTo>
                <a:lnTo>
                  <a:pt x="9245783" y="0"/>
                </a:lnTo>
                <a:lnTo>
                  <a:pt x="9245783" y="4929282"/>
                </a:lnTo>
                <a:lnTo>
                  <a:pt x="0" y="4929282"/>
                </a:lnTo>
                <a:lnTo>
                  <a:pt x="0" y="0"/>
                </a:lnTo>
                <a:close/>
              </a:path>
            </a:pathLst>
          </a:custGeom>
          <a:blipFill>
            <a:blip r:embed="rId13"/>
            <a:stretch>
              <a:fillRect l="0" t="0" r="0" b="0"/>
            </a:stretch>
          </a:blipFill>
        </p:spPr>
      </p:sp>
      <p:sp>
        <p:nvSpPr>
          <p:cNvPr name="Freeform 10" id="10"/>
          <p:cNvSpPr/>
          <p:nvPr/>
        </p:nvSpPr>
        <p:spPr>
          <a:xfrm flipH="false" flipV="false" rot="0">
            <a:off x="-333494" y="1395069"/>
            <a:ext cx="9375712" cy="4998552"/>
          </a:xfrm>
          <a:custGeom>
            <a:avLst/>
            <a:gdLst/>
            <a:ahLst/>
            <a:cxnLst/>
            <a:rect r="r" b="b" t="t" l="l"/>
            <a:pathLst>
              <a:path h="4998552" w="9375712">
                <a:moveTo>
                  <a:pt x="0" y="0"/>
                </a:moveTo>
                <a:lnTo>
                  <a:pt x="9375711" y="0"/>
                </a:lnTo>
                <a:lnTo>
                  <a:pt x="9375711" y="4998552"/>
                </a:lnTo>
                <a:lnTo>
                  <a:pt x="0" y="4998552"/>
                </a:lnTo>
                <a:lnTo>
                  <a:pt x="0" y="0"/>
                </a:lnTo>
                <a:close/>
              </a:path>
            </a:pathLst>
          </a:custGeom>
          <a:blipFill>
            <a:blip r:embed="rId14"/>
            <a:stretch>
              <a:fillRect l="0" t="0" r="0" b="0"/>
            </a:stretch>
          </a:blipFill>
        </p:spPr>
      </p:sp>
      <p:sp>
        <p:nvSpPr>
          <p:cNvPr name="TextBox 11" id="11"/>
          <p:cNvSpPr txBox="true"/>
          <p:nvPr/>
        </p:nvSpPr>
        <p:spPr>
          <a:xfrm rot="0">
            <a:off x="1028700" y="47813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Improved PPO Agent evaluation</a:t>
            </a:r>
          </a:p>
        </p:txBody>
      </p:sp>
      <p:sp>
        <p:nvSpPr>
          <p:cNvPr name="TextBox 12" id="12"/>
          <p:cNvSpPr txBox="true"/>
          <p:nvPr/>
        </p:nvSpPr>
        <p:spPr>
          <a:xfrm rot="0">
            <a:off x="9144000" y="6750731"/>
            <a:ext cx="9144000" cy="30607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Cocomat Pro Bold"/>
                <a:ea typeface="Cocomat Pro Bold"/>
                <a:cs typeface="Cocomat Pro Bold"/>
                <a:sym typeface="Cocomat Pro Bold"/>
              </a:rPr>
              <a:t>Despite the upward trend, the fluctuations indicate that the learning process is not entirely stable. The agent shows periods of improvement but also experiences declines, suggesting some instability in the learning process.</a:t>
            </a:r>
          </a:p>
          <a:p>
            <a:pPr algn="ctr">
              <a:lnSpc>
                <a:spcPts val="3499"/>
              </a:lnSpc>
              <a:spcBef>
                <a:spcPct val="0"/>
              </a:spcBef>
            </a:pPr>
            <a:r>
              <a:rPr lang="en-US" sz="2499">
                <a:solidFill>
                  <a:srgbClr val="000000"/>
                </a:solidFill>
                <a:latin typeface="Cocomat Pro Bold"/>
                <a:ea typeface="Cocomat Pro Bold"/>
                <a:cs typeface="Cocomat Pro Bold"/>
                <a:sym typeface="Cocomat Pro Bold"/>
              </a:rPr>
              <a:t>Overall, while the PPO agent shows improvement during the training process, the fluctuations indicate that the learning process is not fully stable.</a:t>
            </a:r>
          </a:p>
        </p:txBody>
      </p:sp>
      <p:sp>
        <p:nvSpPr>
          <p:cNvPr name="TextBox 13" id="13"/>
          <p:cNvSpPr txBox="true"/>
          <p:nvPr/>
        </p:nvSpPr>
        <p:spPr>
          <a:xfrm rot="0">
            <a:off x="0" y="6762136"/>
            <a:ext cx="9042217" cy="34988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Cocomat Pro Bold"/>
                <a:ea typeface="Cocomat Pro Bold"/>
                <a:cs typeface="Cocomat Pro Bold"/>
                <a:sym typeface="Cocomat Pro Bold"/>
              </a:rPr>
              <a:t>The variability in learning speed indicates that the agent’s performance is not consistently improving. This inconsistency can be a sign of instability in the learning process. Overall, the learning process shows some stability due to the moderate range of fluctuations, but the significant variability suggests that further tuning or adjustments might be necessary to achieve more consistent and stable learning.</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pic>
        <p:nvPicPr>
          <p:cNvPr name="Picture 9" id="9">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0" r="0" b="0"/>
          <a:stretch>
            <a:fillRect/>
          </a:stretch>
        </p:blipFill>
        <p:spPr>
          <a:xfrm flipH="false" flipV="false" rot="0">
            <a:off x="1028700" y="1749692"/>
            <a:ext cx="8229600" cy="8229600"/>
          </a:xfrm>
          <a:prstGeom prst="rect">
            <a:avLst/>
          </a:prstGeom>
        </p:spPr>
      </p:pic>
      <p:sp>
        <p:nvSpPr>
          <p:cNvPr name="TextBox 10" id="10"/>
          <p:cNvSpPr txBox="true"/>
          <p:nvPr/>
        </p:nvSpPr>
        <p:spPr>
          <a:xfrm rot="0">
            <a:off x="1295247" y="568541"/>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Improved PPO Agent evaluation</a:t>
            </a:r>
          </a:p>
        </p:txBody>
      </p:sp>
      <p:sp>
        <p:nvSpPr>
          <p:cNvPr name="TextBox 11" id="11"/>
          <p:cNvSpPr txBox="true"/>
          <p:nvPr/>
        </p:nvSpPr>
        <p:spPr>
          <a:xfrm rot="0">
            <a:off x="9746423" y="2835700"/>
            <a:ext cx="8541577" cy="4939031"/>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Cocomat Pro Bold"/>
                <a:ea typeface="Cocomat Pro Bold"/>
                <a:cs typeface="Cocomat Pro Bold"/>
                <a:sym typeface="Cocomat Pro Bold"/>
              </a:rPr>
              <a:t>This is the last 50 episode of training of the pendulum env</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64643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Conclusion</a:t>
            </a:r>
          </a:p>
        </p:txBody>
      </p:sp>
      <p:sp>
        <p:nvSpPr>
          <p:cNvPr name="TextBox 10" id="10"/>
          <p:cNvSpPr txBox="true"/>
          <p:nvPr/>
        </p:nvSpPr>
        <p:spPr>
          <a:xfrm rot="0">
            <a:off x="0" y="1731009"/>
            <a:ext cx="18288000" cy="7216776"/>
          </a:xfrm>
          <a:prstGeom prst="rect">
            <a:avLst/>
          </a:prstGeom>
        </p:spPr>
        <p:txBody>
          <a:bodyPr anchor="t" rtlCol="false" tIns="0" lIns="0" bIns="0" rIns="0">
            <a:spAutoFit/>
          </a:bodyPr>
          <a:lstStyle/>
          <a:p>
            <a:pPr algn="ctr">
              <a:lnSpc>
                <a:spcPts val="9519"/>
              </a:lnSpc>
              <a:spcBef>
                <a:spcPct val="0"/>
              </a:spcBef>
            </a:pPr>
            <a:r>
              <a:rPr lang="en-US" sz="6799">
                <a:solidFill>
                  <a:srgbClr val="000000"/>
                </a:solidFill>
                <a:latin typeface="Cocomat Pro Bold"/>
                <a:ea typeface="Cocomat Pro Bold"/>
                <a:cs typeface="Cocomat Pro Bold"/>
                <a:sym typeface="Cocomat Pro Bold"/>
              </a:rPr>
              <a:t>We can see that for DQN , it is more stable when it is improved and for PPO when it is improved , it only became a little bit more stable but it is not that significant of a change which means that PPO may not be that suitable for this specific environment.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638630" y="189357"/>
            <a:ext cx="16359399" cy="839343"/>
          </a:xfrm>
          <a:prstGeom prst="rect">
            <a:avLst/>
          </a:prstGeom>
        </p:spPr>
        <p:txBody>
          <a:bodyPr anchor="t" rtlCol="false" tIns="0" lIns="0" bIns="0" rIns="0">
            <a:spAutoFit/>
          </a:bodyPr>
          <a:lstStyle/>
          <a:p>
            <a:pPr algn="ctr">
              <a:lnSpc>
                <a:spcPts val="6110"/>
              </a:lnSpc>
            </a:pPr>
            <a:r>
              <a:rPr lang="en-US" sz="6299">
                <a:solidFill>
                  <a:srgbClr val="000000"/>
                </a:solidFill>
                <a:latin typeface="Cocomat Pro Bold"/>
                <a:ea typeface="Cocomat Pro Bold"/>
                <a:cs typeface="Cocomat Pro Bold"/>
                <a:sym typeface="Cocomat Pro Bold"/>
              </a:rPr>
              <a:t>Answering qns from brief</a:t>
            </a:r>
          </a:p>
        </p:txBody>
      </p:sp>
      <p:sp>
        <p:nvSpPr>
          <p:cNvPr name="TextBox 10" id="10"/>
          <p:cNvSpPr txBox="true"/>
          <p:nvPr/>
        </p:nvSpPr>
        <p:spPr>
          <a:xfrm rot="0">
            <a:off x="377360" y="865085"/>
            <a:ext cx="16881940" cy="123507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Cocomat Pro Bold"/>
                <a:ea typeface="Cocomat Pro Bold"/>
                <a:cs typeface="Cocomat Pro Bold"/>
                <a:sym typeface="Cocomat Pro Bold"/>
              </a:rPr>
              <a:t> Is one trial enough or should you</a:t>
            </a:r>
          </a:p>
          <a:p>
            <a:pPr algn="ctr">
              <a:lnSpc>
                <a:spcPts val="4900"/>
              </a:lnSpc>
              <a:spcBef>
                <a:spcPct val="0"/>
              </a:spcBef>
            </a:pPr>
            <a:r>
              <a:rPr lang="en-US" sz="3500">
                <a:solidFill>
                  <a:srgbClr val="000000"/>
                </a:solidFill>
                <a:latin typeface="Cocomat Pro Bold"/>
                <a:ea typeface="Cocomat Pro Bold"/>
                <a:cs typeface="Cocomat Pro Bold"/>
                <a:sym typeface="Cocomat Pro Bold"/>
              </a:rPr>
              <a:t>repeat the trials? Why?</a:t>
            </a:r>
          </a:p>
        </p:txBody>
      </p:sp>
      <p:sp>
        <p:nvSpPr>
          <p:cNvPr name="TextBox 11" id="11"/>
          <p:cNvSpPr txBox="true"/>
          <p:nvPr/>
        </p:nvSpPr>
        <p:spPr>
          <a:xfrm rot="0">
            <a:off x="0" y="2137929"/>
            <a:ext cx="17419572" cy="5162550"/>
          </a:xfrm>
          <a:prstGeom prst="rect">
            <a:avLst/>
          </a:prstGeom>
        </p:spPr>
        <p:txBody>
          <a:bodyPr anchor="t" rtlCol="false" tIns="0" lIns="0" bIns="0" rIns="0">
            <a:spAutoFit/>
          </a:bodyPr>
          <a:lstStyle/>
          <a:p>
            <a:pPr algn="ctr">
              <a:lnSpc>
                <a:spcPts val="4070"/>
              </a:lnSpc>
              <a:spcBef>
                <a:spcPct val="0"/>
              </a:spcBef>
            </a:pPr>
            <a:r>
              <a:rPr lang="en-US" sz="2907">
                <a:solidFill>
                  <a:srgbClr val="000000"/>
                </a:solidFill>
                <a:latin typeface="Cocomat Pro Bold"/>
                <a:ea typeface="Cocomat Pro Bold"/>
                <a:cs typeface="Cocomat Pro Bold"/>
                <a:sym typeface="Cocomat Pro Bold"/>
              </a:rPr>
              <a:t>Consistent Physics: The Pendulum environment follows deterministic physics, meaning that the behavior of the pendulum is governed by a fixed set of equations without random variations. Given the same initial conditions and actions, the pendulum will always behave in the same way.</a:t>
            </a:r>
          </a:p>
          <a:p>
            <a:pPr algn="ctr">
              <a:lnSpc>
                <a:spcPts val="4070"/>
              </a:lnSpc>
              <a:spcBef>
                <a:spcPct val="0"/>
              </a:spcBef>
            </a:pPr>
          </a:p>
          <a:p>
            <a:pPr algn="ctr">
              <a:lnSpc>
                <a:spcPts val="4070"/>
              </a:lnSpc>
              <a:spcBef>
                <a:spcPct val="0"/>
              </a:spcBef>
            </a:pPr>
            <a:r>
              <a:rPr lang="en-US" sz="2907">
                <a:solidFill>
                  <a:srgbClr val="000000"/>
                </a:solidFill>
                <a:latin typeface="Cocomat Pro Bold"/>
                <a:ea typeface="Cocomat Pro Bold"/>
                <a:cs typeface="Cocomat Pro Bold"/>
                <a:sym typeface="Cocomat Pro Bold"/>
              </a:rPr>
              <a:t>Predictable Responses: Because the environment's response to actions is predictable, you can expect consistent results from the model's interactions with the environment.</a:t>
            </a:r>
          </a:p>
          <a:p>
            <a:pPr algn="ctr">
              <a:lnSpc>
                <a:spcPts val="4070"/>
              </a:lnSpc>
              <a:spcBef>
                <a:spcPct val="0"/>
              </a:spcBef>
            </a:pPr>
          </a:p>
          <a:p>
            <a:pPr algn="ctr">
              <a:lnSpc>
                <a:spcPts val="4070"/>
              </a:lnSpc>
              <a:spcBef>
                <a:spcPct val="0"/>
              </a:spcBef>
            </a:pPr>
            <a:r>
              <a:rPr lang="en-US" sz="2907">
                <a:solidFill>
                  <a:srgbClr val="000000"/>
                </a:solidFill>
                <a:latin typeface="Cocomat Pro Bold"/>
                <a:ea typeface="Cocomat Pro Bold"/>
                <a:cs typeface="Cocomat Pro Bold"/>
                <a:sym typeface="Cocomat Pro Bold"/>
              </a:rPr>
              <a:t>Initial State Variation: The main source of randomness in the Pendulum environment is the initial state, which is randomly chosen within a specific range. However, once the episode starts, the pendulum's behavior is entirely deterministic.</a:t>
            </a:r>
          </a:p>
        </p:txBody>
      </p:sp>
      <p:sp>
        <p:nvSpPr>
          <p:cNvPr name="TextBox 12" id="12"/>
          <p:cNvSpPr txBox="true"/>
          <p:nvPr/>
        </p:nvSpPr>
        <p:spPr>
          <a:xfrm rot="0">
            <a:off x="-275111" y="8044179"/>
            <a:ext cx="18288000" cy="224282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Cocomat Pro Bold"/>
                <a:ea typeface="Cocomat Pro Bold"/>
                <a:cs typeface="Cocomat Pro Bold"/>
                <a:sym typeface="Cocomat Pro Bold"/>
              </a:rPr>
              <a:t>We considered Stable learning as by</a:t>
            </a:r>
            <a:r>
              <a:rPr lang="en-US" sz="3199">
                <a:solidFill>
                  <a:srgbClr val="000000"/>
                </a:solidFill>
                <a:latin typeface="Cocomat Pro Bold"/>
                <a:ea typeface="Cocomat Pro Bold"/>
                <a:cs typeface="Cocomat Pro Bold"/>
                <a:sym typeface="Cocomat Pro Bold"/>
              </a:rPr>
              <a:t> prioritizing stability, you ensure that the model's learning process is reliable and predictable, which is critical for practical applications. It provides confidence in the model's ability to perform consistently and generalize well, leading to more trustworthy and robust solutions.</a:t>
            </a:r>
          </a:p>
        </p:txBody>
      </p:sp>
      <p:sp>
        <p:nvSpPr>
          <p:cNvPr name="TextBox 13" id="13"/>
          <p:cNvSpPr txBox="true"/>
          <p:nvPr/>
        </p:nvSpPr>
        <p:spPr>
          <a:xfrm rot="0">
            <a:off x="724775" y="7328724"/>
            <a:ext cx="16288227" cy="581025"/>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Cocomat Pro Bold"/>
                <a:ea typeface="Cocomat Pro Bold"/>
                <a:cs typeface="Cocomat Pro Bold"/>
                <a:sym typeface="Cocomat Pro Bold"/>
              </a:rPr>
              <a:t>How do you conclusively demonstrate your so-called “best setup” to be the best?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02722"/>
            <a:ext cx="10910396" cy="3389277"/>
          </a:xfrm>
          <a:prstGeom prst="rect">
            <a:avLst/>
          </a:prstGeom>
        </p:spPr>
        <p:txBody>
          <a:bodyPr anchor="t" rtlCol="false" tIns="0" lIns="0" bIns="0" rIns="0">
            <a:spAutoFit/>
          </a:bodyPr>
          <a:lstStyle/>
          <a:p>
            <a:pPr algn="ctr">
              <a:lnSpc>
                <a:spcPts val="12699"/>
              </a:lnSpc>
            </a:pPr>
            <a:r>
              <a:rPr lang="en-US" sz="14597">
                <a:solidFill>
                  <a:srgbClr val="000000"/>
                </a:solidFill>
                <a:latin typeface="Cocomat Pro Bold"/>
                <a:ea typeface="Cocomat Pro Bold"/>
                <a:cs typeface="Cocomat Pro Bold"/>
                <a:sym typeface="Cocomat Pro Bold"/>
              </a:rPr>
              <a:t>Thank you very much!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28700" y="1855865"/>
            <a:ext cx="4198020" cy="3820306"/>
          </a:xfrm>
          <a:custGeom>
            <a:avLst/>
            <a:gdLst/>
            <a:ahLst/>
            <a:cxnLst/>
            <a:rect r="r" b="b" t="t" l="l"/>
            <a:pathLst>
              <a:path h="3820306" w="4198020">
                <a:moveTo>
                  <a:pt x="0" y="0"/>
                </a:moveTo>
                <a:lnTo>
                  <a:pt x="4198020" y="0"/>
                </a:lnTo>
                <a:lnTo>
                  <a:pt x="4198020" y="3820306"/>
                </a:lnTo>
                <a:lnTo>
                  <a:pt x="0" y="3820306"/>
                </a:lnTo>
                <a:lnTo>
                  <a:pt x="0" y="0"/>
                </a:lnTo>
                <a:close/>
              </a:path>
            </a:pathLst>
          </a:custGeom>
          <a:blipFill>
            <a:blip r:embed="rId13"/>
            <a:stretch>
              <a:fillRect l="0" t="0" r="0" b="0"/>
            </a:stretch>
          </a:blipFill>
        </p:spPr>
      </p:sp>
      <p:sp>
        <p:nvSpPr>
          <p:cNvPr name="Freeform 10" id="10"/>
          <p:cNvSpPr/>
          <p:nvPr/>
        </p:nvSpPr>
        <p:spPr>
          <a:xfrm flipH="false" flipV="false" rot="0">
            <a:off x="5388736" y="1855865"/>
            <a:ext cx="6349367" cy="3820306"/>
          </a:xfrm>
          <a:custGeom>
            <a:avLst/>
            <a:gdLst/>
            <a:ahLst/>
            <a:cxnLst/>
            <a:rect r="r" b="b" t="t" l="l"/>
            <a:pathLst>
              <a:path h="3820306" w="6349367">
                <a:moveTo>
                  <a:pt x="0" y="0"/>
                </a:moveTo>
                <a:lnTo>
                  <a:pt x="6349367" y="0"/>
                </a:lnTo>
                <a:lnTo>
                  <a:pt x="6349367" y="3820306"/>
                </a:lnTo>
                <a:lnTo>
                  <a:pt x="0" y="3820306"/>
                </a:lnTo>
                <a:lnTo>
                  <a:pt x="0" y="0"/>
                </a:lnTo>
                <a:close/>
              </a:path>
            </a:pathLst>
          </a:custGeom>
          <a:blipFill>
            <a:blip r:embed="rId14"/>
            <a:stretch>
              <a:fillRect l="0" t="0" r="0" b="0"/>
            </a:stretch>
          </a:blipFill>
        </p:spPr>
      </p:sp>
      <p:sp>
        <p:nvSpPr>
          <p:cNvPr name="Freeform 11" id="11"/>
          <p:cNvSpPr/>
          <p:nvPr/>
        </p:nvSpPr>
        <p:spPr>
          <a:xfrm flipH="false" flipV="false" rot="0">
            <a:off x="12000354" y="1855865"/>
            <a:ext cx="6156389" cy="3672669"/>
          </a:xfrm>
          <a:custGeom>
            <a:avLst/>
            <a:gdLst/>
            <a:ahLst/>
            <a:cxnLst/>
            <a:rect r="r" b="b" t="t" l="l"/>
            <a:pathLst>
              <a:path h="3672669" w="6156389">
                <a:moveTo>
                  <a:pt x="0" y="0"/>
                </a:moveTo>
                <a:lnTo>
                  <a:pt x="6156389" y="0"/>
                </a:lnTo>
                <a:lnTo>
                  <a:pt x="6156389" y="3672669"/>
                </a:lnTo>
                <a:lnTo>
                  <a:pt x="0" y="3672669"/>
                </a:lnTo>
                <a:lnTo>
                  <a:pt x="0" y="0"/>
                </a:lnTo>
                <a:close/>
              </a:path>
            </a:pathLst>
          </a:custGeom>
          <a:blipFill>
            <a:blip r:embed="rId15"/>
            <a:stretch>
              <a:fillRect l="0" t="0" r="0" b="0"/>
            </a:stretch>
          </a:blipFill>
        </p:spPr>
      </p:sp>
      <p:sp>
        <p:nvSpPr>
          <p:cNvPr name="TextBox 12" id="12"/>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Data Preprocessing</a:t>
            </a:r>
          </a:p>
        </p:txBody>
      </p:sp>
      <p:sp>
        <p:nvSpPr>
          <p:cNvPr name="TextBox 13" id="13"/>
          <p:cNvSpPr txBox="true"/>
          <p:nvPr/>
        </p:nvSpPr>
        <p:spPr>
          <a:xfrm rot="0">
            <a:off x="1028700" y="5804759"/>
            <a:ext cx="3975248" cy="66675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Converting back to the 28x28 vector size</a:t>
            </a:r>
          </a:p>
        </p:txBody>
      </p:sp>
      <p:sp>
        <p:nvSpPr>
          <p:cNvPr name="TextBox 14" id="14"/>
          <p:cNvSpPr txBox="true"/>
          <p:nvPr/>
        </p:nvSpPr>
        <p:spPr>
          <a:xfrm rot="0">
            <a:off x="5495935" y="5804759"/>
            <a:ext cx="6012431" cy="66675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Transposing the images to change orientation</a:t>
            </a:r>
          </a:p>
        </p:txBody>
      </p:sp>
      <p:sp>
        <p:nvSpPr>
          <p:cNvPr name="TextBox 15" id="15"/>
          <p:cNvSpPr txBox="true"/>
          <p:nvPr/>
        </p:nvSpPr>
        <p:spPr>
          <a:xfrm rot="0">
            <a:off x="12000354" y="5638071"/>
            <a:ext cx="6012535" cy="66675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Making each class have the same number of images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9676999" y="0"/>
            <a:ext cx="3896201" cy="10287000"/>
          </a:xfrm>
          <a:custGeom>
            <a:avLst/>
            <a:gdLst/>
            <a:ahLst/>
            <a:cxnLst/>
            <a:rect r="r" b="b" t="t" l="l"/>
            <a:pathLst>
              <a:path h="10287000" w="3896201">
                <a:moveTo>
                  <a:pt x="0" y="0"/>
                </a:moveTo>
                <a:lnTo>
                  <a:pt x="3896201" y="0"/>
                </a:lnTo>
                <a:lnTo>
                  <a:pt x="3896201" y="10287000"/>
                </a:lnTo>
                <a:lnTo>
                  <a:pt x="0" y="10287000"/>
                </a:lnTo>
                <a:lnTo>
                  <a:pt x="0" y="0"/>
                </a:lnTo>
                <a:close/>
              </a:path>
            </a:pathLst>
          </a:custGeom>
          <a:blipFill>
            <a:blip r:embed="rId13"/>
            <a:stretch>
              <a:fillRect l="0" t="0" r="0" b="0"/>
            </a:stretch>
          </a:blipFill>
        </p:spPr>
      </p:sp>
      <p:sp>
        <p:nvSpPr>
          <p:cNvPr name="Freeform 10" id="10"/>
          <p:cNvSpPr/>
          <p:nvPr/>
        </p:nvSpPr>
        <p:spPr>
          <a:xfrm flipH="false" flipV="false" rot="0">
            <a:off x="1028700" y="1028700"/>
            <a:ext cx="3443662" cy="5243297"/>
          </a:xfrm>
          <a:custGeom>
            <a:avLst/>
            <a:gdLst/>
            <a:ahLst/>
            <a:cxnLst/>
            <a:rect r="r" b="b" t="t" l="l"/>
            <a:pathLst>
              <a:path h="5243297" w="3443662">
                <a:moveTo>
                  <a:pt x="0" y="0"/>
                </a:moveTo>
                <a:lnTo>
                  <a:pt x="3443662" y="0"/>
                </a:lnTo>
                <a:lnTo>
                  <a:pt x="3443662" y="5243297"/>
                </a:lnTo>
                <a:lnTo>
                  <a:pt x="0" y="5243297"/>
                </a:lnTo>
                <a:lnTo>
                  <a:pt x="0" y="0"/>
                </a:lnTo>
                <a:close/>
              </a:path>
            </a:pathLst>
          </a:custGeom>
          <a:blipFill>
            <a:blip r:embed="rId14"/>
            <a:stretch>
              <a:fillRect l="0" t="0" r="0" b="0"/>
            </a:stretch>
          </a:blipFill>
        </p:spPr>
      </p:sp>
      <p:sp>
        <p:nvSpPr>
          <p:cNvPr name="TextBox 11" id="11"/>
          <p:cNvSpPr txBox="true"/>
          <p:nvPr/>
        </p:nvSpPr>
        <p:spPr>
          <a:xfrm rot="0">
            <a:off x="6450329" y="4476750"/>
            <a:ext cx="2673713" cy="66675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Dropping class -1 which was blank</a:t>
            </a:r>
          </a:p>
        </p:txBody>
      </p:sp>
      <p:sp>
        <p:nvSpPr>
          <p:cNvPr name="TextBox 12" id="12"/>
          <p:cNvSpPr txBox="true"/>
          <p:nvPr/>
        </p:nvSpPr>
        <p:spPr>
          <a:xfrm rot="0">
            <a:off x="1058231" y="6539886"/>
            <a:ext cx="2941816" cy="200025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Normalizing the images to stabilize training where each feature has equal opportunity to be trained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aphicFrame>
        <p:nvGraphicFramePr>
          <p:cNvPr name="Table 9" id="9"/>
          <p:cNvGraphicFramePr>
            <a:graphicFrameLocks noGrp="true"/>
          </p:cNvGraphicFramePr>
          <p:nvPr/>
        </p:nvGraphicFramePr>
        <p:xfrm>
          <a:off x="1028700" y="1892812"/>
          <a:ext cx="16625946" cy="7651527"/>
        </p:xfrm>
        <a:graphic>
          <a:graphicData uri="http://schemas.openxmlformats.org/drawingml/2006/table">
            <a:tbl>
              <a:tblPr/>
              <a:tblGrid>
                <a:gridCol w="8114846"/>
                <a:gridCol w="8511100"/>
              </a:tblGrid>
              <a:tr h="823249">
                <a:tc>
                  <a:txBody>
                    <a:bodyPr anchor="t" rtlCol="false"/>
                    <a:lstStyle/>
                    <a:p>
                      <a:pPr algn="l" marL="0" indent="0" lvl="0">
                        <a:lnSpc>
                          <a:spcPts val="2699"/>
                        </a:lnSpc>
                        <a:spcBef>
                          <a:spcPct val="0"/>
                        </a:spcBef>
                        <a:defRPr/>
                      </a:pPr>
                      <a:r>
                        <a:rPr lang="en-US" sz="1999" spc="119" strike="noStrike" u="none">
                          <a:solidFill>
                            <a:srgbClr val="000000"/>
                          </a:solidFill>
                          <a:latin typeface="Cocomat Pro Bold"/>
                          <a:ea typeface="Cocomat Pro Bold"/>
                          <a:cs typeface="Cocomat Pro Bold"/>
                          <a:sym typeface="Cocomat Pro Bold"/>
                        </a:rPr>
                        <a:t>Strengths</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l" marL="0" indent="0" lvl="0">
                        <a:lnSpc>
                          <a:spcPts val="2699"/>
                        </a:lnSpc>
                        <a:spcBef>
                          <a:spcPct val="0"/>
                        </a:spcBef>
                        <a:defRPr/>
                      </a:pPr>
                      <a:r>
                        <a:rPr lang="en-US" sz="1999" spc="119" strike="noStrike" u="none">
                          <a:solidFill>
                            <a:srgbClr val="000000"/>
                          </a:solidFill>
                          <a:latin typeface="Cocomat Pro Bold"/>
                          <a:ea typeface="Cocomat Pro Bold"/>
                          <a:cs typeface="Cocomat Pro Bold"/>
                          <a:sym typeface="Cocomat Pro Bold"/>
                        </a:rPr>
                        <a:t>Weakness</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2163423">
                <a:tc>
                  <a:txBody>
                    <a:bodyPr anchor="t" rtlCol="false"/>
                    <a:lstStyle/>
                    <a:p>
                      <a:pPr algn="l" marL="0" indent="0" lvl="0">
                        <a:lnSpc>
                          <a:spcPts val="2699"/>
                        </a:lnSpc>
                        <a:spcBef>
                          <a:spcPct val="0"/>
                        </a:spcBef>
                        <a:defRPr/>
                      </a:pPr>
                      <a:r>
                        <a:rPr lang="en-US" sz="1999" spc="119" strike="noStrike" u="none">
                          <a:solidFill>
                            <a:srgbClr val="000000"/>
                          </a:solidFill>
                          <a:latin typeface="Cocomat Pro Bold"/>
                          <a:ea typeface="Cocomat Pro Bold"/>
                          <a:cs typeface="Cocomat Pro Bold"/>
                          <a:sym typeface="Cocomat Pro Bold"/>
                        </a:rPr>
                        <a:t>Image Generation: </a:t>
                      </a:r>
                      <a:endParaRPr lang="en-US" sz="1100"/>
                    </a:p>
                    <a:p>
                      <a:pPr algn="l" marL="0" indent="0" lvl="0">
                        <a:lnSpc>
                          <a:spcPts val="2699"/>
                        </a:lnSpc>
                        <a:spcBef>
                          <a:spcPct val="0"/>
                        </a:spcBef>
                      </a:pPr>
                      <a:r>
                        <a:rPr lang="en-US" sz="1999" spc="119" strike="noStrike" u="none">
                          <a:solidFill>
                            <a:srgbClr val="000000"/>
                          </a:solidFill>
                          <a:latin typeface="Cocomat Pro Bold"/>
                          <a:ea typeface="Cocomat Pro Bold"/>
                          <a:cs typeface="Cocomat Pro Bold"/>
                          <a:sym typeface="Cocomat Pro Bold"/>
                        </a:rPr>
                        <a:t>DCGANs can generate high-quality images, which is beneficial if you want to generate more samples of handwritten characters or digits.</a:t>
                      </a:r>
                    </a:p>
                    <a:p>
                      <a:pPr algn="l" marL="0" indent="0" lvl="0">
                        <a:lnSpc>
                          <a:spcPts val="2699"/>
                        </a:lnSpc>
                        <a:spcBef>
                          <a:spcPct val="0"/>
                        </a:spcBef>
                      </a:pP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c>
                  <a:txBody>
                    <a:bodyPr anchor="t" rtlCol="false"/>
                    <a:lstStyle/>
                    <a:p>
                      <a:pPr algn="l">
                        <a:lnSpc>
                          <a:spcPts val="2699"/>
                        </a:lnSpc>
                        <a:defRPr/>
                      </a:pPr>
                      <a:r>
                        <a:rPr lang="en-US" sz="1999" spc="119">
                          <a:solidFill>
                            <a:srgbClr val="000000"/>
                          </a:solidFill>
                          <a:latin typeface="Cocomat Pro Bold"/>
                          <a:ea typeface="Cocomat Pro Bold"/>
                          <a:cs typeface="Cocomat Pro Bold"/>
                          <a:sym typeface="Cocomat Pro Bold"/>
                        </a:rPr>
                        <a:t>Lack of control over output</a:t>
                      </a:r>
                      <a:endParaRPr lang="en-US" sz="1100"/>
                    </a:p>
                    <a:p>
                      <a:pPr algn="l" marL="0" indent="0" lvl="0">
                        <a:lnSpc>
                          <a:spcPts val="2699"/>
                        </a:lnSpc>
                        <a:spcBef>
                          <a:spcPct val="0"/>
                        </a:spcBef>
                      </a:pPr>
                      <a:r>
                        <a:rPr lang="en-US" sz="1999" spc="119">
                          <a:solidFill>
                            <a:srgbClr val="000000"/>
                          </a:solidFill>
                          <a:latin typeface="Cocomat Pro Bold"/>
                          <a:ea typeface="Cocomat Pro Bold"/>
                          <a:cs typeface="Cocomat Pro Bold"/>
                          <a:sym typeface="Cocomat Pro Bold"/>
                        </a:rPr>
                        <a:t>DCGANs do not incorporate labels directly into the generation process so generating a specific class is not possible</a:t>
                      </a: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r>
              <a:tr h="2166389">
                <a:tc>
                  <a:txBody>
                    <a:bodyPr anchor="t" rtlCol="false"/>
                    <a:lstStyle/>
                    <a:p>
                      <a:pPr algn="l" marL="0" indent="0" lvl="0">
                        <a:lnSpc>
                          <a:spcPts val="2699"/>
                        </a:lnSpc>
                        <a:spcBef>
                          <a:spcPct val="0"/>
                        </a:spcBef>
                        <a:defRPr/>
                      </a:pPr>
                      <a:r>
                        <a:rPr lang="en-US" sz="1999" spc="119" strike="noStrike" u="none">
                          <a:solidFill>
                            <a:srgbClr val="000000"/>
                          </a:solidFill>
                          <a:latin typeface="Cocomat Pro Bold"/>
                          <a:ea typeface="Cocomat Pro Bold"/>
                          <a:cs typeface="Cocomat Pro Bold"/>
                          <a:sym typeface="Cocomat Pro Bold"/>
                        </a:rPr>
                        <a:t>High Resolution: </a:t>
                      </a:r>
                      <a:endParaRPr lang="en-US" sz="1100"/>
                    </a:p>
                    <a:p>
                      <a:pPr algn="l" marL="0" indent="0" lvl="0">
                        <a:lnSpc>
                          <a:spcPts val="2699"/>
                        </a:lnSpc>
                        <a:spcBef>
                          <a:spcPct val="0"/>
                        </a:spcBef>
                      </a:pPr>
                      <a:r>
                        <a:rPr lang="en-US" sz="1999" spc="119" strike="noStrike" u="none">
                          <a:solidFill>
                            <a:srgbClr val="000000"/>
                          </a:solidFill>
                          <a:latin typeface="Cocomat Pro Bold"/>
                          <a:ea typeface="Cocomat Pro Bold"/>
                          <a:cs typeface="Cocomat Pro Bold"/>
                          <a:sym typeface="Cocomat Pro Bold"/>
                        </a:rPr>
                        <a:t>DCGANs are capable of producing reasonably high-resolution images, which can be useful if you need detailed character images.</a:t>
                      </a:r>
                    </a:p>
                    <a:p>
                      <a:pPr algn="l" marL="0" indent="0" lvl="0">
                        <a:lnSpc>
                          <a:spcPts val="2699"/>
                        </a:lnSpc>
                        <a:spcBef>
                          <a:spcPct val="0"/>
                        </a:spcBef>
                      </a:pP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c>
                  <a:txBody>
                    <a:bodyPr anchor="t" rtlCol="false"/>
                    <a:lstStyle/>
                    <a:p>
                      <a:pPr algn="l" marL="0" indent="0" lvl="0">
                        <a:lnSpc>
                          <a:spcPts val="2699"/>
                        </a:lnSpc>
                        <a:spcBef>
                          <a:spcPct val="0"/>
                        </a:spcBef>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r>
              <a:tr h="2498466">
                <a:tc>
                  <a:txBody>
                    <a:bodyPr anchor="t" rtlCol="false"/>
                    <a:lstStyle/>
                    <a:p>
                      <a:pPr algn="l" marL="0" indent="0" lvl="0">
                        <a:lnSpc>
                          <a:spcPts val="2699"/>
                        </a:lnSpc>
                        <a:spcBef>
                          <a:spcPct val="0"/>
                        </a:spcBef>
                        <a:defRPr/>
                      </a:pPr>
                      <a:r>
                        <a:rPr lang="en-US" sz="1999" spc="119" strike="noStrike" u="none">
                          <a:solidFill>
                            <a:srgbClr val="000000"/>
                          </a:solidFill>
                          <a:latin typeface="Cocomat Pro Bold"/>
                          <a:ea typeface="Cocomat Pro Bold"/>
                          <a:cs typeface="Cocomat Pro Bold"/>
                          <a:sym typeface="Cocomat Pro Bold"/>
                        </a:rPr>
                        <a:t>Training Stability:</a:t>
                      </a:r>
                      <a:endParaRPr lang="en-US" sz="1100"/>
                    </a:p>
                    <a:p>
                      <a:pPr algn="l" marL="0" indent="0" lvl="0">
                        <a:lnSpc>
                          <a:spcPts val="2699"/>
                        </a:lnSpc>
                        <a:spcBef>
                          <a:spcPct val="0"/>
                        </a:spcBef>
                      </a:pPr>
                      <a:r>
                        <a:rPr lang="en-US" sz="1999" spc="119" strike="noStrike" u="none">
                          <a:solidFill>
                            <a:srgbClr val="000000"/>
                          </a:solidFill>
                          <a:latin typeface="Cocomat Pro Bold"/>
                          <a:ea typeface="Cocomat Pro Bold"/>
                          <a:cs typeface="Cocomat Pro Bold"/>
                          <a:sym typeface="Cocomat Pro Bold"/>
                        </a:rPr>
                        <a:t>The architecture improvements of DCGANs, such as using batch normalization and ReLU activations, help stabilize training and improve convergence compared to other GAN models. </a:t>
                      </a:r>
                    </a:p>
                    <a:p>
                      <a:pPr algn="l" marL="0" indent="0" lvl="0">
                        <a:lnSpc>
                          <a:spcPts val="2699"/>
                        </a:lnSpc>
                        <a:spcBef>
                          <a:spcPct val="0"/>
                        </a:spcBef>
                      </a:pPr>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c>
                  <a:txBody>
                    <a:bodyPr anchor="t" rtlCol="false"/>
                    <a:lstStyle/>
                    <a:p>
                      <a:pPr algn="l" marL="0" indent="0" lvl="0">
                        <a:lnSpc>
                          <a:spcPts val="2699"/>
                        </a:lnSpc>
                        <a:spcBef>
                          <a:spcPct val="0"/>
                        </a:spcBef>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FFFF"/>
                    </a:solidFill>
                  </a:tcPr>
                </a:tc>
              </a:tr>
            </a:tbl>
          </a:graphicData>
        </a:graphic>
      </p:graphicFrame>
      <p:sp>
        <p:nvSpPr>
          <p:cNvPr name="TextBox 10" id="10"/>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Building - DCGAN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7105650" y="2098039"/>
            <a:ext cx="4076700" cy="7656699"/>
          </a:xfrm>
          <a:custGeom>
            <a:avLst/>
            <a:gdLst/>
            <a:ahLst/>
            <a:cxnLst/>
            <a:rect r="r" b="b" t="t" l="l"/>
            <a:pathLst>
              <a:path h="7656699" w="4076700">
                <a:moveTo>
                  <a:pt x="0" y="0"/>
                </a:moveTo>
                <a:lnTo>
                  <a:pt x="4076700" y="0"/>
                </a:lnTo>
                <a:lnTo>
                  <a:pt x="4076700" y="7656699"/>
                </a:lnTo>
                <a:lnTo>
                  <a:pt x="0" y="7656699"/>
                </a:lnTo>
                <a:lnTo>
                  <a:pt x="0" y="0"/>
                </a:lnTo>
                <a:close/>
              </a:path>
            </a:pathLst>
          </a:custGeom>
          <a:blipFill>
            <a:blip r:embed="rId13"/>
            <a:stretch>
              <a:fillRect l="0" t="0" r="0" b="0"/>
            </a:stretch>
          </a:blipFill>
        </p:spPr>
      </p:sp>
      <p:sp>
        <p:nvSpPr>
          <p:cNvPr name="TextBox 10" id="10"/>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Model Building - DCGAN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2403278">
            <a:off x="-2783468" y="-673897"/>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8100000">
            <a:off x="-1544172" y="9293856"/>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9" id="9"/>
          <p:cNvSpPr txBox="true"/>
          <p:nvPr/>
        </p:nvSpPr>
        <p:spPr>
          <a:xfrm rot="0">
            <a:off x="1028700" y="1181100"/>
            <a:ext cx="16359399" cy="916939"/>
          </a:xfrm>
          <a:prstGeom prst="rect">
            <a:avLst/>
          </a:prstGeom>
        </p:spPr>
        <p:txBody>
          <a:bodyPr anchor="t" rtlCol="false" tIns="0" lIns="0" bIns="0" rIns="0">
            <a:spAutoFit/>
          </a:bodyPr>
          <a:lstStyle/>
          <a:p>
            <a:pPr algn="l">
              <a:lnSpc>
                <a:spcPts val="6789"/>
              </a:lnSpc>
            </a:pPr>
            <a:r>
              <a:rPr lang="en-US" sz="6999">
                <a:solidFill>
                  <a:srgbClr val="000000"/>
                </a:solidFill>
                <a:latin typeface="Cocomat Pro Bold"/>
                <a:ea typeface="Cocomat Pro Bold"/>
                <a:cs typeface="Cocomat Pro Bold"/>
                <a:sym typeface="Cocomat Pro Bold"/>
              </a:rPr>
              <a:t>Choice of Metrics</a:t>
            </a:r>
          </a:p>
        </p:txBody>
      </p:sp>
      <p:sp>
        <p:nvSpPr>
          <p:cNvPr name="TextBox 10" id="10"/>
          <p:cNvSpPr txBox="true"/>
          <p:nvPr/>
        </p:nvSpPr>
        <p:spPr>
          <a:xfrm rot="0">
            <a:off x="1028700" y="2050414"/>
            <a:ext cx="16984189" cy="6929438"/>
          </a:xfrm>
          <a:prstGeom prst="rect">
            <a:avLst/>
          </a:prstGeom>
        </p:spPr>
        <p:txBody>
          <a:bodyPr anchor="t" rtlCol="false" tIns="0" lIns="0" bIns="0" rIns="0">
            <a:spAutoFit/>
          </a:bodyPr>
          <a:lstStyle/>
          <a:p>
            <a:pPr algn="l" marL="539746" indent="-269873" lvl="1">
              <a:lnSpc>
                <a:spcPts val="3374"/>
              </a:lnSpc>
              <a:buFont typeface="Arial"/>
              <a:buChar char="•"/>
            </a:pPr>
            <a:r>
              <a:rPr lang="en-US" sz="2499" spc="149" u="sng">
                <a:solidFill>
                  <a:srgbClr val="000000"/>
                </a:solidFill>
                <a:latin typeface="Cocomat Pro Bold"/>
                <a:ea typeface="Cocomat Pro Bold"/>
                <a:cs typeface="Cocomat Pro Bold"/>
                <a:sym typeface="Cocomat Pro Bold"/>
              </a:rPr>
              <a:t>Discriminator Loss (D Loss): </a:t>
            </a:r>
          </a:p>
          <a:p>
            <a:pPr algn="l" marL="1079492" indent="-359831" lvl="2">
              <a:lnSpc>
                <a:spcPts val="3749"/>
              </a:lnSpc>
              <a:buFont typeface="Arial"/>
              <a:buChar char="⚬"/>
            </a:pPr>
            <a:r>
              <a:rPr lang="en-US" sz="2499" spc="149">
                <a:solidFill>
                  <a:srgbClr val="000000"/>
                </a:solidFill>
                <a:latin typeface="Cocomat Pro Bold"/>
                <a:ea typeface="Cocomat Pro Bold"/>
                <a:cs typeface="Cocomat Pro Bold"/>
                <a:sym typeface="Cocomat Pro Bold"/>
              </a:rPr>
              <a:t>Smaller values are generally better, indicating effective differentiation. However, if too small, the generator may need improvement.</a:t>
            </a:r>
          </a:p>
          <a:p>
            <a:pPr algn="l" marL="539746" indent="-269873" lvl="1">
              <a:lnSpc>
                <a:spcPts val="3749"/>
              </a:lnSpc>
              <a:buFont typeface="Arial"/>
              <a:buChar char="•"/>
            </a:pPr>
            <a:r>
              <a:rPr lang="en-US" sz="2499" spc="149" u="sng">
                <a:solidFill>
                  <a:srgbClr val="000000"/>
                </a:solidFill>
                <a:latin typeface="Cocomat Pro Bold"/>
                <a:ea typeface="Cocomat Pro Bold"/>
                <a:cs typeface="Cocomat Pro Bold"/>
                <a:sym typeface="Cocomat Pro Bold"/>
              </a:rPr>
              <a:t>Generator Loss (G Loss):</a:t>
            </a:r>
          </a:p>
          <a:p>
            <a:pPr algn="l" marL="1079492" indent="-359831" lvl="2">
              <a:lnSpc>
                <a:spcPts val="3749"/>
              </a:lnSpc>
              <a:buFont typeface="Arial"/>
              <a:buChar char="⚬"/>
            </a:pPr>
            <a:r>
              <a:rPr lang="en-US" sz="2499" spc="149">
                <a:solidFill>
                  <a:srgbClr val="000000"/>
                </a:solidFill>
                <a:latin typeface="Cocomat Pro Bold"/>
                <a:ea typeface="Cocomat Pro Bold"/>
                <a:cs typeface="Cocomat Pro Bold"/>
                <a:sym typeface="Cocomat Pro Bold"/>
              </a:rPr>
              <a:t>Smaller values are better, as they indicate that the generator is successfully creating realistic handwritten characters.</a:t>
            </a:r>
          </a:p>
          <a:p>
            <a:pPr algn="l" marL="539746" indent="-269873" lvl="1">
              <a:lnSpc>
                <a:spcPts val="3749"/>
              </a:lnSpc>
              <a:buFont typeface="Arial"/>
              <a:buChar char="•"/>
            </a:pPr>
            <a:r>
              <a:rPr lang="en-US" sz="2499" spc="149" u="sng">
                <a:solidFill>
                  <a:srgbClr val="000000"/>
                </a:solidFill>
                <a:latin typeface="Cocomat Pro Bold"/>
                <a:ea typeface="Cocomat Pro Bold"/>
                <a:cs typeface="Cocomat Pro Bold"/>
                <a:sym typeface="Cocomat Pro Bold"/>
              </a:rPr>
              <a:t>Discriminator Accuracy (D Accuracy): </a:t>
            </a:r>
          </a:p>
          <a:p>
            <a:pPr algn="l" marL="1079492" indent="-359831" lvl="2">
              <a:lnSpc>
                <a:spcPts val="3749"/>
              </a:lnSpc>
              <a:buFont typeface="Arial"/>
              <a:buChar char="⚬"/>
            </a:pPr>
            <a:r>
              <a:rPr lang="en-US" sz="2499" spc="149">
                <a:solidFill>
                  <a:srgbClr val="000000"/>
                </a:solidFill>
                <a:latin typeface="Cocomat Pro Bold"/>
                <a:ea typeface="Cocomat Pro Bold"/>
                <a:cs typeface="Cocomat Pro Bold"/>
                <a:sym typeface="Cocomat Pro Bold"/>
              </a:rPr>
              <a:t>Larger values are better, showing that the discriminator is effectively distinguishing between real and generated characters.</a:t>
            </a:r>
          </a:p>
          <a:p>
            <a:pPr algn="l" marL="539746" indent="-269873" lvl="1">
              <a:lnSpc>
                <a:spcPts val="3749"/>
              </a:lnSpc>
              <a:buFont typeface="Arial"/>
              <a:buChar char="•"/>
            </a:pPr>
            <a:r>
              <a:rPr lang="en-US" sz="2499" spc="149" u="sng">
                <a:solidFill>
                  <a:srgbClr val="000000"/>
                </a:solidFill>
                <a:latin typeface="Cocomat Pro Bold"/>
                <a:ea typeface="Cocomat Pro Bold"/>
                <a:cs typeface="Cocomat Pro Bold"/>
                <a:sym typeface="Cocomat Pro Bold"/>
              </a:rPr>
              <a:t>KL Divergence (Kullback-Leibler Divergence):</a:t>
            </a:r>
            <a:r>
              <a:rPr lang="en-US" sz="2499" spc="149">
                <a:solidFill>
                  <a:srgbClr val="000000"/>
                </a:solidFill>
                <a:latin typeface="Cocomat Pro Bold"/>
                <a:ea typeface="Cocomat Pro Bold"/>
                <a:cs typeface="Cocomat Pro Bold"/>
                <a:sym typeface="Cocomat Pro Bold"/>
              </a:rPr>
              <a:t> </a:t>
            </a:r>
          </a:p>
          <a:p>
            <a:pPr algn="l" marL="1079492" indent="-359831" lvl="2">
              <a:lnSpc>
                <a:spcPts val="3749"/>
              </a:lnSpc>
              <a:buFont typeface="Arial"/>
              <a:buChar char="⚬"/>
            </a:pPr>
            <a:r>
              <a:rPr lang="en-US" sz="2499" spc="149">
                <a:solidFill>
                  <a:srgbClr val="000000"/>
                </a:solidFill>
                <a:latin typeface="Cocomat Pro Bold"/>
                <a:ea typeface="Cocomat Pro Bold"/>
                <a:cs typeface="Cocomat Pro Bold"/>
                <a:sym typeface="Cocomat Pro Bold"/>
              </a:rPr>
              <a:t>Smaller values are better, indicating that the generated characters’ distribution is close to the real characters’ distribution.</a:t>
            </a:r>
          </a:p>
          <a:p>
            <a:pPr algn="l" marL="539746" indent="-269873" lvl="1">
              <a:lnSpc>
                <a:spcPts val="3749"/>
              </a:lnSpc>
              <a:buFont typeface="Arial"/>
              <a:buChar char="•"/>
            </a:pPr>
            <a:r>
              <a:rPr lang="en-US" sz="2499" spc="149" u="sng">
                <a:solidFill>
                  <a:srgbClr val="000000"/>
                </a:solidFill>
                <a:latin typeface="Cocomat Pro Bold"/>
                <a:ea typeface="Cocomat Pro Bold"/>
                <a:cs typeface="Cocomat Pro Bold"/>
                <a:sym typeface="Cocomat Pro Bold"/>
              </a:rPr>
              <a:t>FID Score (Fréchet Inception Distance): </a:t>
            </a:r>
          </a:p>
          <a:p>
            <a:pPr algn="l" marL="1079492" indent="-359831" lvl="2">
              <a:lnSpc>
                <a:spcPts val="3749"/>
              </a:lnSpc>
              <a:buFont typeface="Arial"/>
              <a:buChar char="⚬"/>
            </a:pPr>
            <a:r>
              <a:rPr lang="en-US" sz="2499" spc="149">
                <a:solidFill>
                  <a:srgbClr val="000000"/>
                </a:solidFill>
                <a:latin typeface="Cocomat Pro Bold"/>
                <a:ea typeface="Cocomat Pro Bold"/>
                <a:cs typeface="Cocomat Pro Bold"/>
                <a:sym typeface="Cocomat Pro Bold"/>
              </a:rPr>
              <a:t>Smaller values are better, indicating that the generated handwritten characters are of higher quality and closely resemble real characters.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384B9EDED4B34B9FB0103C18D9E85E" ma:contentTypeVersion="12" ma:contentTypeDescription="Create a new document." ma:contentTypeScope="" ma:versionID="72a133f066eae52c27d3e0e966d2d8c5">
  <xsd:schema xmlns:xsd="http://www.w3.org/2001/XMLSchema" xmlns:xs="http://www.w3.org/2001/XMLSchema" xmlns:p="http://schemas.microsoft.com/office/2006/metadata/properties" xmlns:ns2="b152168b-0f52-4d64-9cc3-17dd8fbaf42e" xmlns:ns3="5077c73c-b10b-459e-90c9-928e41fb5d54" targetNamespace="http://schemas.microsoft.com/office/2006/metadata/properties" ma:root="true" ma:fieldsID="e4c01787809d8618443205517caef7da" ns2:_="" ns3:_="">
    <xsd:import namespace="b152168b-0f52-4d64-9cc3-17dd8fbaf42e"/>
    <xsd:import namespace="5077c73c-b10b-459e-90c9-928e41fb5d5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SearchPropertie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2168b-0f52-4d64-9cc3-17dd8fbaf4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2c1396b-dbc9-4dfe-8a79-c6b1617b66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77c73c-b10b-459e-90c9-928e41fb5d5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d38b32dc-3fe1-48a7-964d-0af9d8e2b305}" ma:internalName="TaxCatchAll" ma:showField="CatchAllData" ma:web="5077c73c-b10b-459e-90c9-928e41fb5d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077c73c-b10b-459e-90c9-928e41fb5d54" xsi:nil="true"/>
    <lcf76f155ced4ddcb4097134ff3c332f xmlns="b152168b-0f52-4d64-9cc3-17dd8fbaf42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1563A8A-1B01-4722-ACEC-F63C089C985B}"/>
</file>

<file path=customXml/itemProps2.xml><?xml version="1.0" encoding="utf-8"?>
<ds:datastoreItem xmlns:ds="http://schemas.openxmlformats.org/officeDocument/2006/customXml" ds:itemID="{06D2B637-FD6F-4549-961E-DEA6E6E087A3}"/>
</file>

<file path=customXml/itemProps3.xml><?xml version="1.0" encoding="utf-8"?>
<ds:datastoreItem xmlns:ds="http://schemas.openxmlformats.org/officeDocument/2006/customXml" ds:itemID="{DDDF8C41-5D8B-4A01-9262-66396FB90C7C}"/>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revision>1</cp:revision>
  <dcterms:created xsi:type="dcterms:W3CDTF">2006-08-16T00:00:00Z</dcterms:created>
  <dcterms:modified xsi:type="dcterms:W3CDTF">2011-08-01T06:04:30Z</dcterms:modified>
  <dc:identifier>DAGMxcnsLhA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0x01010033384B9EDED4B34B9FB0103C18D9E85E</vt:lpwstr>
  </property>
</Properties>
</file>